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72" r:id="rId5"/>
  </p:sldMasterIdLst>
  <p:notesMasterIdLst>
    <p:notesMasterId r:id="rId27"/>
  </p:notesMasterIdLst>
  <p:sldIdLst>
    <p:sldId id="764" r:id="rId6"/>
    <p:sldId id="1025" r:id="rId7"/>
    <p:sldId id="1005" r:id="rId8"/>
    <p:sldId id="1027" r:id="rId9"/>
    <p:sldId id="1029" r:id="rId10"/>
    <p:sldId id="1026" r:id="rId11"/>
    <p:sldId id="1028" r:id="rId12"/>
    <p:sldId id="1037" r:id="rId13"/>
    <p:sldId id="1049" r:id="rId14"/>
    <p:sldId id="1052" r:id="rId15"/>
    <p:sldId id="1050" r:id="rId16"/>
    <p:sldId id="1053" r:id="rId17"/>
    <p:sldId id="1046" r:id="rId18"/>
    <p:sldId id="276" r:id="rId19"/>
    <p:sldId id="302" r:id="rId20"/>
    <p:sldId id="304" r:id="rId21"/>
    <p:sldId id="1055" r:id="rId22"/>
    <p:sldId id="1056" r:id="rId23"/>
    <p:sldId id="1058" r:id="rId24"/>
    <p:sldId id="1057" r:id="rId25"/>
    <p:sldId id="103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era Schoeman" initials="KS" lastIdx="25" clrIdx="0">
    <p:extLst>
      <p:ext uri="{19B8F6BF-5375-455C-9EA6-DF929625EA0E}">
        <p15:presenceInfo xmlns:p15="http://schemas.microsoft.com/office/powerpoint/2012/main" userId="0f305e4497dfa96b" providerId="Windows Live"/>
      </p:ext>
    </p:extLst>
  </p:cmAuthor>
  <p:cmAuthor id="2" name="Chanel Barnard" initials="CB" lastIdx="7" clrIdx="1">
    <p:extLst>
      <p:ext uri="{19B8F6BF-5375-455C-9EA6-DF929625EA0E}">
        <p15:presenceInfo xmlns:p15="http://schemas.microsoft.com/office/powerpoint/2012/main" userId="S::chanel@urban-econ.com::1aa749b1-45ea-4e6f-8f0e-bb5cdfab5e60" providerId="AD"/>
      </p:ext>
    </p:extLst>
  </p:cmAuthor>
  <p:cmAuthor id="3" name="Albie Schoeman" initials="AS" lastIdx="21" clrIdx="2">
    <p:extLst>
      <p:ext uri="{19B8F6BF-5375-455C-9EA6-DF929625EA0E}">
        <p15:presenceInfo xmlns:p15="http://schemas.microsoft.com/office/powerpoint/2012/main" userId="Albie Schoeman" providerId="None"/>
      </p:ext>
    </p:extLst>
  </p:cmAuthor>
  <p:cmAuthor id="4" name="Dr Kiéra Schoeman" initials="DKS" lastIdx="2" clrIdx="3">
    <p:extLst>
      <p:ext uri="{19B8F6BF-5375-455C-9EA6-DF929625EA0E}">
        <p15:presenceInfo xmlns:p15="http://schemas.microsoft.com/office/powerpoint/2012/main" userId="S::kiera@urban-econ.com::d243c908-d2ea-4df9-9762-20f8a3e65b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AD2"/>
    <a:srgbClr val="E5E5E5"/>
    <a:srgbClr val="F26522"/>
    <a:srgbClr val="F26500"/>
    <a:srgbClr val="58B6C0"/>
    <a:srgbClr val="C00000"/>
    <a:srgbClr val="7F6000"/>
    <a:srgbClr val="ED7D31"/>
    <a:srgbClr val="F0EEF0"/>
    <a:srgbClr val="3857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21" autoAdjust="0"/>
    <p:restoredTop sz="89716" autoAdjust="0"/>
  </p:normalViewPr>
  <p:slideViewPr>
    <p:cSldViewPr snapToGrid="0">
      <p:cViewPr varScale="1">
        <p:scale>
          <a:sx n="63" d="100"/>
          <a:sy n="63" d="100"/>
        </p:scale>
        <p:origin x="772" y="56"/>
      </p:cViewPr>
      <p:guideLst/>
    </p:cSldViewPr>
  </p:slideViewPr>
  <p:outlineViewPr>
    <p:cViewPr>
      <p:scale>
        <a:sx n="33" d="100"/>
        <a:sy n="33" d="100"/>
      </p:scale>
      <p:origin x="0" y="0"/>
    </p:cViewPr>
  </p:outlin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A982BB-5245-4651-9CB7-B5AA376C8E95}" type="datetimeFigureOut">
              <a:rPr lang="en-ZA" smtClean="0"/>
              <a:t>2024/10/17</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B90741-198E-4716-B113-8310DD48AA97}" type="slidenum">
              <a:rPr lang="en-ZA" smtClean="0"/>
              <a:t>‹#›</a:t>
            </a:fld>
            <a:endParaRPr lang="en-ZA"/>
          </a:p>
        </p:txBody>
      </p:sp>
    </p:spTree>
    <p:extLst>
      <p:ext uri="{BB962C8B-B14F-4D97-AF65-F5344CB8AC3E}">
        <p14:creationId xmlns:p14="http://schemas.microsoft.com/office/powerpoint/2010/main" val="2977468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402EDC-0BE1-4820-B591-570EC25993C5}"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789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E5789A2-82FF-EC45-B084-B6363B4A9575}" type="slidenum">
              <a:rPr lang="en-US" smtClean="0"/>
              <a:t>14</a:t>
            </a:fld>
            <a:endParaRPr lang="en-US"/>
          </a:p>
        </p:txBody>
      </p:sp>
    </p:spTree>
    <p:extLst>
      <p:ext uri="{BB962C8B-B14F-4D97-AF65-F5344CB8AC3E}">
        <p14:creationId xmlns:p14="http://schemas.microsoft.com/office/powerpoint/2010/main" val="1524561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6402EDC-0BE1-4820-B591-570EC25993C5}" type="slidenum">
              <a:rPr lang="en-ZA" smtClean="0"/>
              <a:t>4</a:t>
            </a:fld>
            <a:endParaRPr lang="en-ZA"/>
          </a:p>
        </p:txBody>
      </p:sp>
    </p:spTree>
    <p:extLst>
      <p:ext uri="{BB962C8B-B14F-4D97-AF65-F5344CB8AC3E}">
        <p14:creationId xmlns:p14="http://schemas.microsoft.com/office/powerpoint/2010/main" val="2416490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6402EDC-0BE1-4820-B591-570EC25993C5}" type="slidenum">
              <a:rPr lang="en-ZA" smtClean="0">
                <a:solidFill>
                  <a:prstClr val="black"/>
                </a:solidFill>
              </a:rPr>
              <a:pPr/>
              <a:t>5</a:t>
            </a:fld>
            <a:endParaRPr lang="en-ZA">
              <a:solidFill>
                <a:prstClr val="black"/>
              </a:solidFill>
            </a:endParaRPr>
          </a:p>
        </p:txBody>
      </p:sp>
    </p:spTree>
    <p:extLst>
      <p:ext uri="{BB962C8B-B14F-4D97-AF65-F5344CB8AC3E}">
        <p14:creationId xmlns:p14="http://schemas.microsoft.com/office/powerpoint/2010/main" val="2136877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402EDC-0BE1-4820-B591-570EC25993C5}"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3678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6402EDC-0BE1-4820-B591-570EC25993C5}" type="slidenum">
              <a:rPr lang="en-ZA" smtClean="0"/>
              <a:t>7</a:t>
            </a:fld>
            <a:endParaRPr lang="en-ZA"/>
          </a:p>
        </p:txBody>
      </p:sp>
    </p:spTree>
    <p:extLst>
      <p:ext uri="{BB962C8B-B14F-4D97-AF65-F5344CB8AC3E}">
        <p14:creationId xmlns:p14="http://schemas.microsoft.com/office/powerpoint/2010/main" val="3131168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t>8</a:t>
            </a:fld>
            <a:endParaRPr lang="en-ZA"/>
          </a:p>
        </p:txBody>
      </p:sp>
    </p:spTree>
    <p:extLst>
      <p:ext uri="{BB962C8B-B14F-4D97-AF65-F5344CB8AC3E}">
        <p14:creationId xmlns:p14="http://schemas.microsoft.com/office/powerpoint/2010/main" val="3742257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B90741-198E-4716-B113-8310DD48AA97}" type="slidenum">
              <a:rPr lang="en-ZA" smtClean="0"/>
              <a:t>9</a:t>
            </a:fld>
            <a:endParaRPr lang="en-ZA"/>
          </a:p>
        </p:txBody>
      </p:sp>
    </p:spTree>
    <p:extLst>
      <p:ext uri="{BB962C8B-B14F-4D97-AF65-F5344CB8AC3E}">
        <p14:creationId xmlns:p14="http://schemas.microsoft.com/office/powerpoint/2010/main" val="1417592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B90741-198E-4716-B113-8310DD48AA97}" type="slidenum">
              <a:rPr lang="en-ZA" smtClean="0"/>
              <a:t>11</a:t>
            </a:fld>
            <a:endParaRPr lang="en-ZA"/>
          </a:p>
        </p:txBody>
      </p:sp>
    </p:spTree>
    <p:extLst>
      <p:ext uri="{BB962C8B-B14F-4D97-AF65-F5344CB8AC3E}">
        <p14:creationId xmlns:p14="http://schemas.microsoft.com/office/powerpoint/2010/main" val="444208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402EDC-0BE1-4820-B591-570EC25993C5}"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4725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838200" y="365129"/>
            <a:ext cx="105156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838200" y="1825630"/>
            <a:ext cx="105156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838204" y="6356355"/>
            <a:ext cx="8770257" cy="365125"/>
          </a:xfrm>
          <a:prstGeom prst="rect">
            <a:avLst/>
          </a:prstGeom>
        </p:spPr>
        <p:txBody>
          <a:bodyPr/>
          <a:lstStyle/>
          <a:p>
            <a:pPr algn="l"/>
            <a:r>
              <a:rPr lang="en-ZA" sz="900" i="1">
                <a:solidFill>
                  <a:schemeClr val="bg1">
                    <a:lumMod val="65000"/>
                  </a:schemeClr>
                </a:solidFill>
                <a:latin typeface="Arial" panose="020B0604020202020204" pitchFamily="34" charset="0"/>
                <a:cs typeface="Arial" panose="020B0604020202020204" pitchFamily="34" charset="0"/>
              </a:rPr>
              <a:t>CMT Presentation 09 October 2024</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9884227" y="6356356"/>
            <a:ext cx="1469572"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0513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ZA"/>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r>
              <a:rPr lang="en-ZA"/>
              <a:t>CMT Presentation 09 October 2024</a:t>
            </a:r>
          </a:p>
        </p:txBody>
      </p:sp>
      <p:sp>
        <p:nvSpPr>
          <p:cNvPr id="6" name="Slide Number Placeholder 5"/>
          <p:cNvSpPr>
            <a:spLocks noGrp="1"/>
          </p:cNvSpPr>
          <p:nvPr>
            <p:ph type="sldNum" sz="quarter" idx="12"/>
          </p:nvPr>
        </p:nvSpPr>
        <p:spPr>
          <a:xfrm>
            <a:off x="8610600" y="6356356"/>
            <a:ext cx="2743200" cy="365125"/>
          </a:xfrm>
          <a:prstGeom prst="rect">
            <a:avLst/>
          </a:prstGeom>
        </p:spPr>
        <p:txBody>
          <a:bodyPr/>
          <a:lstStyle/>
          <a:p>
            <a:fld id="{E40FEAE8-3F87-4A99-BAF2-EE59B96B6E72}" type="slidenum">
              <a:rPr lang="en-ZA" smtClean="0"/>
              <a:t>‹#›</a:t>
            </a:fld>
            <a:endParaRPr lang="en-ZA"/>
          </a:p>
        </p:txBody>
      </p:sp>
    </p:spTree>
    <p:extLst>
      <p:ext uri="{BB962C8B-B14F-4D97-AF65-F5344CB8AC3E}">
        <p14:creationId xmlns:p14="http://schemas.microsoft.com/office/powerpoint/2010/main" val="606065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ZA"/>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r>
              <a:rPr lang="en-ZA"/>
              <a:t>CMT Presentation 09 October 2024</a:t>
            </a:r>
          </a:p>
        </p:txBody>
      </p:sp>
      <p:sp>
        <p:nvSpPr>
          <p:cNvPr id="6" name="Slide Number Placeholder 5"/>
          <p:cNvSpPr>
            <a:spLocks noGrp="1"/>
          </p:cNvSpPr>
          <p:nvPr>
            <p:ph type="sldNum" sz="quarter" idx="12"/>
          </p:nvPr>
        </p:nvSpPr>
        <p:spPr>
          <a:xfrm>
            <a:off x="8610600" y="6356356"/>
            <a:ext cx="2743200" cy="365125"/>
          </a:xfrm>
          <a:prstGeom prst="rect">
            <a:avLst/>
          </a:prstGeom>
        </p:spPr>
        <p:txBody>
          <a:bodyPr/>
          <a:lstStyle/>
          <a:p>
            <a:fld id="{E40FEAE8-3F87-4A99-BAF2-EE59B96B6E72}" type="slidenum">
              <a:rPr lang="en-ZA" smtClean="0"/>
              <a:t>‹#›</a:t>
            </a:fld>
            <a:endParaRPr lang="en-ZA"/>
          </a:p>
        </p:txBody>
      </p:sp>
    </p:spTree>
    <p:extLst>
      <p:ext uri="{BB962C8B-B14F-4D97-AF65-F5344CB8AC3E}">
        <p14:creationId xmlns:p14="http://schemas.microsoft.com/office/powerpoint/2010/main" val="1589025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4F15A0-BBF1-384C-AC15-F9C34689F709}"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41EA94-84C4-5244-B10C-31C29F20D6E3}" type="slidenum">
              <a:rPr lang="en-US" smtClean="0"/>
              <a:t>‹#›</a:t>
            </a:fld>
            <a:endParaRPr lang="en-US"/>
          </a:p>
        </p:txBody>
      </p:sp>
    </p:spTree>
    <p:extLst>
      <p:ext uri="{BB962C8B-B14F-4D97-AF65-F5344CB8AC3E}">
        <p14:creationId xmlns:p14="http://schemas.microsoft.com/office/powerpoint/2010/main" val="381179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4F15A0-BBF1-384C-AC15-F9C34689F709}"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41EA94-84C4-5244-B10C-31C29F20D6E3}" type="slidenum">
              <a:rPr lang="en-US" smtClean="0"/>
              <a:t>‹#›</a:t>
            </a:fld>
            <a:endParaRPr lang="en-US"/>
          </a:p>
        </p:txBody>
      </p:sp>
    </p:spTree>
    <p:extLst>
      <p:ext uri="{BB962C8B-B14F-4D97-AF65-F5344CB8AC3E}">
        <p14:creationId xmlns:p14="http://schemas.microsoft.com/office/powerpoint/2010/main" val="3188076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4F15A0-BBF1-384C-AC15-F9C34689F709}"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41EA94-84C4-5244-B10C-31C29F20D6E3}" type="slidenum">
              <a:rPr lang="en-US" smtClean="0"/>
              <a:t>‹#›</a:t>
            </a:fld>
            <a:endParaRPr lang="en-US"/>
          </a:p>
        </p:txBody>
      </p:sp>
    </p:spTree>
    <p:extLst>
      <p:ext uri="{BB962C8B-B14F-4D97-AF65-F5344CB8AC3E}">
        <p14:creationId xmlns:p14="http://schemas.microsoft.com/office/powerpoint/2010/main" val="1919086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4F15A0-BBF1-384C-AC15-F9C34689F709}"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41EA94-84C4-5244-B10C-31C29F20D6E3}" type="slidenum">
              <a:rPr lang="en-US" smtClean="0"/>
              <a:t>‹#›</a:t>
            </a:fld>
            <a:endParaRPr lang="en-US"/>
          </a:p>
        </p:txBody>
      </p:sp>
    </p:spTree>
    <p:extLst>
      <p:ext uri="{BB962C8B-B14F-4D97-AF65-F5344CB8AC3E}">
        <p14:creationId xmlns:p14="http://schemas.microsoft.com/office/powerpoint/2010/main" val="2448560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4F15A0-BBF1-384C-AC15-F9C34689F709}" type="datetimeFigureOut">
              <a:rPr lang="en-US" smtClean="0"/>
              <a:t>10/17/2024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41EA94-84C4-5244-B10C-31C29F20D6E3}" type="slidenum">
              <a:rPr lang="en-US" smtClean="0"/>
              <a:t>‹#›</a:t>
            </a:fld>
            <a:endParaRPr lang="en-US"/>
          </a:p>
        </p:txBody>
      </p:sp>
    </p:spTree>
    <p:extLst>
      <p:ext uri="{BB962C8B-B14F-4D97-AF65-F5344CB8AC3E}">
        <p14:creationId xmlns:p14="http://schemas.microsoft.com/office/powerpoint/2010/main" val="3044557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4F15A0-BBF1-384C-AC15-F9C34689F709}" type="datetimeFigureOut">
              <a:rPr lang="en-US" smtClean="0"/>
              <a:t>10/17/2024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41EA94-84C4-5244-B10C-31C29F20D6E3}" type="slidenum">
              <a:rPr lang="en-US" smtClean="0"/>
              <a:t>‹#›</a:t>
            </a:fld>
            <a:endParaRPr lang="en-US"/>
          </a:p>
        </p:txBody>
      </p:sp>
    </p:spTree>
    <p:extLst>
      <p:ext uri="{BB962C8B-B14F-4D97-AF65-F5344CB8AC3E}">
        <p14:creationId xmlns:p14="http://schemas.microsoft.com/office/powerpoint/2010/main" val="3183419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4F15A0-BBF1-384C-AC15-F9C34689F709}" type="datetimeFigureOut">
              <a:rPr lang="en-US" smtClean="0"/>
              <a:t>10/17/2024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41EA94-84C4-5244-B10C-31C29F20D6E3}" type="slidenum">
              <a:rPr lang="en-US" smtClean="0"/>
              <a:t>‹#›</a:t>
            </a:fld>
            <a:endParaRPr lang="en-US"/>
          </a:p>
        </p:txBody>
      </p:sp>
    </p:spTree>
    <p:extLst>
      <p:ext uri="{BB962C8B-B14F-4D97-AF65-F5344CB8AC3E}">
        <p14:creationId xmlns:p14="http://schemas.microsoft.com/office/powerpoint/2010/main" val="1024873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4F15A0-BBF1-384C-AC15-F9C34689F709}"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41EA94-84C4-5244-B10C-31C29F20D6E3}" type="slidenum">
              <a:rPr lang="en-US" smtClean="0"/>
              <a:t>‹#›</a:t>
            </a:fld>
            <a:endParaRPr lang="en-US"/>
          </a:p>
        </p:txBody>
      </p:sp>
    </p:spTree>
    <p:extLst>
      <p:ext uri="{BB962C8B-B14F-4D97-AF65-F5344CB8AC3E}">
        <p14:creationId xmlns:p14="http://schemas.microsoft.com/office/powerpoint/2010/main" val="3152088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838204" y="6356355"/>
            <a:ext cx="8770257" cy="365125"/>
          </a:xfrm>
          <a:prstGeom prst="rect">
            <a:avLst/>
          </a:prstGeom>
        </p:spPr>
        <p:txBody>
          <a:bodyPr/>
          <a:lstStyle/>
          <a:p>
            <a:pPr algn="l"/>
            <a:r>
              <a:rPr lang="en-ZA" sz="900" i="1">
                <a:solidFill>
                  <a:schemeClr val="bg1">
                    <a:lumMod val="65000"/>
                  </a:schemeClr>
                </a:solidFill>
                <a:latin typeface="Arial" panose="020B0604020202020204" pitchFamily="34" charset="0"/>
                <a:cs typeface="Arial" panose="020B0604020202020204" pitchFamily="34" charset="0"/>
              </a:rPr>
              <a:t>CMT Presentation 09 October 2024</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9884227" y="6356356"/>
            <a:ext cx="1469572"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7349461" y="5787794"/>
            <a:ext cx="4004339" cy="513312"/>
          </a:xfrm>
          <a:prstGeom prst="rect">
            <a:avLst/>
          </a:prstGeom>
        </p:spPr>
      </p:pic>
      <p:sp>
        <p:nvSpPr>
          <p:cNvPr id="8" name="Title 1"/>
          <p:cNvSpPr>
            <a:spLocks noGrp="1"/>
          </p:cNvSpPr>
          <p:nvPr>
            <p:ph type="title"/>
          </p:nvPr>
        </p:nvSpPr>
        <p:spPr>
          <a:xfrm>
            <a:off x="838200" y="365129"/>
            <a:ext cx="105156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838200" y="1825630"/>
            <a:ext cx="105156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2486385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4F15A0-BBF1-384C-AC15-F9C34689F709}"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41EA94-84C4-5244-B10C-31C29F20D6E3}" type="slidenum">
              <a:rPr lang="en-US" smtClean="0"/>
              <a:t>‹#›</a:t>
            </a:fld>
            <a:endParaRPr lang="en-US"/>
          </a:p>
        </p:txBody>
      </p:sp>
    </p:spTree>
    <p:extLst>
      <p:ext uri="{BB962C8B-B14F-4D97-AF65-F5344CB8AC3E}">
        <p14:creationId xmlns:p14="http://schemas.microsoft.com/office/powerpoint/2010/main" val="2319362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4F15A0-BBF1-384C-AC15-F9C34689F709}"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41EA94-84C4-5244-B10C-31C29F20D6E3}" type="slidenum">
              <a:rPr lang="en-US" smtClean="0"/>
              <a:t>‹#›</a:t>
            </a:fld>
            <a:endParaRPr lang="en-US"/>
          </a:p>
        </p:txBody>
      </p:sp>
    </p:spTree>
    <p:extLst>
      <p:ext uri="{BB962C8B-B14F-4D97-AF65-F5344CB8AC3E}">
        <p14:creationId xmlns:p14="http://schemas.microsoft.com/office/powerpoint/2010/main" val="2325551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4F15A0-BBF1-384C-AC15-F9C34689F709}"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41EA94-84C4-5244-B10C-31C29F20D6E3}" type="slidenum">
              <a:rPr lang="en-US" smtClean="0"/>
              <a:t>‹#›</a:t>
            </a:fld>
            <a:endParaRPr lang="en-US"/>
          </a:p>
        </p:txBody>
      </p:sp>
    </p:spTree>
    <p:extLst>
      <p:ext uri="{BB962C8B-B14F-4D97-AF65-F5344CB8AC3E}">
        <p14:creationId xmlns:p14="http://schemas.microsoft.com/office/powerpoint/2010/main" val="645200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838200" y="365129"/>
            <a:ext cx="105156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838200" y="1825630"/>
            <a:ext cx="105156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838204" y="6356355"/>
            <a:ext cx="8770257" cy="365125"/>
          </a:xfrm>
          <a:prstGeom prst="rect">
            <a:avLst/>
          </a:prstGeom>
        </p:spPr>
        <p:txBody>
          <a:bodyPr/>
          <a:lstStyle/>
          <a:p>
            <a:pPr algn="l"/>
            <a:r>
              <a:rPr lang="en-ZA" sz="900" i="1">
                <a:solidFill>
                  <a:schemeClr val="bg1">
                    <a:lumMod val="65000"/>
                  </a:schemeClr>
                </a:solidFill>
                <a:latin typeface="Arial" panose="020B0604020202020204" pitchFamily="34" charset="0"/>
                <a:cs typeface="Arial" panose="020B0604020202020204" pitchFamily="34" charset="0"/>
              </a:rPr>
              <a:t>CMT Presentation 09 October 2024</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9884227" y="6356356"/>
            <a:ext cx="1469572"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7349461" y="5787794"/>
            <a:ext cx="4004339" cy="513312"/>
          </a:xfrm>
          <a:prstGeom prst="rect">
            <a:avLst/>
          </a:prstGeom>
        </p:spPr>
      </p:pic>
    </p:spTree>
    <p:extLst>
      <p:ext uri="{BB962C8B-B14F-4D97-AF65-F5344CB8AC3E}">
        <p14:creationId xmlns:p14="http://schemas.microsoft.com/office/powerpoint/2010/main" val="3382462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6"/>
            <a:ext cx="2743200" cy="365125"/>
          </a:xfrm>
          <a:prstGeom prst="rect">
            <a:avLst/>
          </a:prstGeom>
        </p:spPr>
        <p:txBody>
          <a:bodyPr/>
          <a:lstStyle/>
          <a:p>
            <a:endParaRPr lang="en-ZA"/>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r>
              <a:rPr lang="en-ZA"/>
              <a:t>CMT Presentation 09 October 2024</a:t>
            </a:r>
          </a:p>
        </p:txBody>
      </p:sp>
      <p:sp>
        <p:nvSpPr>
          <p:cNvPr id="7" name="Slide Number Placeholder 6"/>
          <p:cNvSpPr>
            <a:spLocks noGrp="1"/>
          </p:cNvSpPr>
          <p:nvPr>
            <p:ph type="sldNum" sz="quarter" idx="12"/>
          </p:nvPr>
        </p:nvSpPr>
        <p:spPr>
          <a:xfrm>
            <a:off x="8610600" y="6356356"/>
            <a:ext cx="2743200" cy="365125"/>
          </a:xfrm>
          <a:prstGeom prst="rect">
            <a:avLst/>
          </a:prstGeom>
        </p:spPr>
        <p:txBody>
          <a:bodyPr/>
          <a:lstStyle/>
          <a:p>
            <a:fld id="{E40FEAE8-3F87-4A99-BAF2-EE59B96B6E72}" type="slidenum">
              <a:rPr lang="en-ZA" smtClean="0"/>
              <a:t>‹#›</a:t>
            </a:fld>
            <a:endParaRPr lang="en-ZA"/>
          </a:p>
        </p:txBody>
      </p:sp>
    </p:spTree>
    <p:extLst>
      <p:ext uri="{BB962C8B-B14F-4D97-AF65-F5344CB8AC3E}">
        <p14:creationId xmlns:p14="http://schemas.microsoft.com/office/powerpoint/2010/main" val="1181520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a:prstGeom prst="rect">
            <a:avLst/>
          </a:prstGeo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6"/>
            <a:ext cx="2743200" cy="365125"/>
          </a:xfrm>
          <a:prstGeom prst="rect">
            <a:avLst/>
          </a:prstGeom>
        </p:spPr>
        <p:txBody>
          <a:bodyPr/>
          <a:lstStyle/>
          <a:p>
            <a:endParaRPr lang="en-ZA"/>
          </a:p>
        </p:txBody>
      </p:sp>
      <p:sp>
        <p:nvSpPr>
          <p:cNvPr id="8" name="Footer Placeholder 7"/>
          <p:cNvSpPr>
            <a:spLocks noGrp="1"/>
          </p:cNvSpPr>
          <p:nvPr>
            <p:ph type="ftr" sz="quarter" idx="11"/>
          </p:nvPr>
        </p:nvSpPr>
        <p:spPr>
          <a:xfrm>
            <a:off x="4038600" y="6356356"/>
            <a:ext cx="4114800" cy="365125"/>
          </a:xfrm>
          <a:prstGeom prst="rect">
            <a:avLst/>
          </a:prstGeom>
        </p:spPr>
        <p:txBody>
          <a:bodyPr/>
          <a:lstStyle/>
          <a:p>
            <a:r>
              <a:rPr lang="en-ZA"/>
              <a:t>CMT Presentation 09 October 2024</a:t>
            </a:r>
          </a:p>
        </p:txBody>
      </p:sp>
      <p:sp>
        <p:nvSpPr>
          <p:cNvPr id="9" name="Slide Number Placeholder 8"/>
          <p:cNvSpPr>
            <a:spLocks noGrp="1"/>
          </p:cNvSpPr>
          <p:nvPr>
            <p:ph type="sldNum" sz="quarter" idx="12"/>
          </p:nvPr>
        </p:nvSpPr>
        <p:spPr>
          <a:xfrm>
            <a:off x="8610600" y="6356356"/>
            <a:ext cx="2743200" cy="365125"/>
          </a:xfrm>
          <a:prstGeom prst="rect">
            <a:avLst/>
          </a:prstGeom>
        </p:spPr>
        <p:txBody>
          <a:bodyPr/>
          <a:lstStyle/>
          <a:p>
            <a:fld id="{E40FEAE8-3F87-4A99-BAF2-EE59B96B6E72}" type="slidenum">
              <a:rPr lang="en-ZA" smtClean="0"/>
              <a:t>‹#›</a:t>
            </a:fld>
            <a:endParaRPr lang="en-ZA"/>
          </a:p>
        </p:txBody>
      </p:sp>
    </p:spTree>
    <p:extLst>
      <p:ext uri="{BB962C8B-B14F-4D97-AF65-F5344CB8AC3E}">
        <p14:creationId xmlns:p14="http://schemas.microsoft.com/office/powerpoint/2010/main" val="3475370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6"/>
            <a:ext cx="2743200" cy="365125"/>
          </a:xfrm>
          <a:prstGeom prst="rect">
            <a:avLst/>
          </a:prstGeom>
        </p:spPr>
        <p:txBody>
          <a:bodyPr/>
          <a:lstStyle/>
          <a:p>
            <a:endParaRPr lang="en-ZA"/>
          </a:p>
        </p:txBody>
      </p:sp>
      <p:sp>
        <p:nvSpPr>
          <p:cNvPr id="4" name="Footer Placeholder 3"/>
          <p:cNvSpPr>
            <a:spLocks noGrp="1"/>
          </p:cNvSpPr>
          <p:nvPr>
            <p:ph type="ftr" sz="quarter" idx="11"/>
          </p:nvPr>
        </p:nvSpPr>
        <p:spPr>
          <a:xfrm>
            <a:off x="4038600" y="6356356"/>
            <a:ext cx="4114800" cy="365125"/>
          </a:xfrm>
          <a:prstGeom prst="rect">
            <a:avLst/>
          </a:prstGeom>
        </p:spPr>
        <p:txBody>
          <a:bodyPr/>
          <a:lstStyle/>
          <a:p>
            <a:r>
              <a:rPr lang="en-ZA"/>
              <a:t>CMT Presentation 09 October 2024</a:t>
            </a:r>
          </a:p>
        </p:txBody>
      </p:sp>
      <p:sp>
        <p:nvSpPr>
          <p:cNvPr id="5" name="Slide Number Placeholder 4"/>
          <p:cNvSpPr>
            <a:spLocks noGrp="1"/>
          </p:cNvSpPr>
          <p:nvPr>
            <p:ph type="sldNum" sz="quarter" idx="12"/>
          </p:nvPr>
        </p:nvSpPr>
        <p:spPr>
          <a:xfrm>
            <a:off x="8610600" y="6356356"/>
            <a:ext cx="2743200" cy="365125"/>
          </a:xfrm>
          <a:prstGeom prst="rect">
            <a:avLst/>
          </a:prstGeom>
        </p:spPr>
        <p:txBody>
          <a:bodyPr/>
          <a:lstStyle/>
          <a:p>
            <a:fld id="{E40FEAE8-3F87-4A99-BAF2-EE59B96B6E72}" type="slidenum">
              <a:rPr lang="en-ZA" smtClean="0"/>
              <a:t>‹#›</a:t>
            </a:fld>
            <a:endParaRPr lang="en-ZA"/>
          </a:p>
        </p:txBody>
      </p:sp>
    </p:spTree>
    <p:extLst>
      <p:ext uri="{BB962C8B-B14F-4D97-AF65-F5344CB8AC3E}">
        <p14:creationId xmlns:p14="http://schemas.microsoft.com/office/powerpoint/2010/main" val="130767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6"/>
            <a:ext cx="2743200" cy="365125"/>
          </a:xfrm>
          <a:prstGeom prst="rect">
            <a:avLst/>
          </a:prstGeom>
        </p:spPr>
        <p:txBody>
          <a:bodyPr/>
          <a:lstStyle/>
          <a:p>
            <a:endParaRPr lang="en-ZA"/>
          </a:p>
        </p:txBody>
      </p:sp>
      <p:sp>
        <p:nvSpPr>
          <p:cNvPr id="3" name="Footer Placeholder 2"/>
          <p:cNvSpPr>
            <a:spLocks noGrp="1"/>
          </p:cNvSpPr>
          <p:nvPr>
            <p:ph type="ftr" sz="quarter" idx="11"/>
          </p:nvPr>
        </p:nvSpPr>
        <p:spPr>
          <a:xfrm>
            <a:off x="4038600" y="6356356"/>
            <a:ext cx="4114800" cy="365125"/>
          </a:xfrm>
          <a:prstGeom prst="rect">
            <a:avLst/>
          </a:prstGeom>
        </p:spPr>
        <p:txBody>
          <a:bodyPr/>
          <a:lstStyle/>
          <a:p>
            <a:r>
              <a:rPr lang="en-ZA"/>
              <a:t>CMT Presentation 09 October 2024</a:t>
            </a:r>
          </a:p>
        </p:txBody>
      </p:sp>
      <p:sp>
        <p:nvSpPr>
          <p:cNvPr id="4" name="Slide Number Placeholder 3"/>
          <p:cNvSpPr>
            <a:spLocks noGrp="1"/>
          </p:cNvSpPr>
          <p:nvPr>
            <p:ph type="sldNum" sz="quarter" idx="12"/>
          </p:nvPr>
        </p:nvSpPr>
        <p:spPr>
          <a:xfrm>
            <a:off x="8610600" y="6356356"/>
            <a:ext cx="2743200" cy="365125"/>
          </a:xfrm>
          <a:prstGeom prst="rect">
            <a:avLst/>
          </a:prstGeom>
        </p:spPr>
        <p:txBody>
          <a:bodyPr/>
          <a:lstStyle/>
          <a:p>
            <a:fld id="{E40FEAE8-3F87-4A99-BAF2-EE59B96B6E72}" type="slidenum">
              <a:rPr lang="en-ZA" smtClean="0"/>
              <a:t>‹#›</a:t>
            </a:fld>
            <a:endParaRPr lang="en-ZA"/>
          </a:p>
        </p:txBody>
      </p:sp>
    </p:spTree>
    <p:extLst>
      <p:ext uri="{BB962C8B-B14F-4D97-AF65-F5344CB8AC3E}">
        <p14:creationId xmlns:p14="http://schemas.microsoft.com/office/powerpoint/2010/main" val="3566596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31"/>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endParaRPr lang="en-ZA"/>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r>
              <a:rPr lang="en-ZA"/>
              <a:t>CMT Presentation 09 October 2024</a:t>
            </a:r>
          </a:p>
        </p:txBody>
      </p:sp>
      <p:sp>
        <p:nvSpPr>
          <p:cNvPr id="7" name="Slide Number Placeholder 6"/>
          <p:cNvSpPr>
            <a:spLocks noGrp="1"/>
          </p:cNvSpPr>
          <p:nvPr>
            <p:ph type="sldNum" sz="quarter" idx="12"/>
          </p:nvPr>
        </p:nvSpPr>
        <p:spPr>
          <a:xfrm>
            <a:off x="8610600" y="6356356"/>
            <a:ext cx="2743200" cy="365125"/>
          </a:xfrm>
          <a:prstGeom prst="rect">
            <a:avLst/>
          </a:prstGeom>
        </p:spPr>
        <p:txBody>
          <a:bodyPr/>
          <a:lstStyle/>
          <a:p>
            <a:fld id="{E40FEAE8-3F87-4A99-BAF2-EE59B96B6E72}" type="slidenum">
              <a:rPr lang="en-ZA" smtClean="0"/>
              <a:t>‹#›</a:t>
            </a:fld>
            <a:endParaRPr lang="en-ZA"/>
          </a:p>
        </p:txBody>
      </p:sp>
    </p:spTree>
    <p:extLst>
      <p:ext uri="{BB962C8B-B14F-4D97-AF65-F5344CB8AC3E}">
        <p14:creationId xmlns:p14="http://schemas.microsoft.com/office/powerpoint/2010/main" val="179788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1"/>
            <a:ext cx="6172200" cy="4873625"/>
          </a:xfrm>
          <a:prstGeom prst="rect">
            <a:avLst/>
          </a:prstGeom>
        </p:spPr>
        <p:txBody>
          <a:bodyPr anchor="t"/>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endParaRPr lang="en-ZA"/>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r>
              <a:rPr lang="en-ZA"/>
              <a:t>CMT Presentation 09 October 2024</a:t>
            </a:r>
          </a:p>
        </p:txBody>
      </p:sp>
      <p:sp>
        <p:nvSpPr>
          <p:cNvPr id="7" name="Slide Number Placeholder 6"/>
          <p:cNvSpPr>
            <a:spLocks noGrp="1"/>
          </p:cNvSpPr>
          <p:nvPr>
            <p:ph type="sldNum" sz="quarter" idx="12"/>
          </p:nvPr>
        </p:nvSpPr>
        <p:spPr>
          <a:xfrm>
            <a:off x="8610600" y="6356356"/>
            <a:ext cx="2743200" cy="365125"/>
          </a:xfrm>
          <a:prstGeom prst="rect">
            <a:avLst/>
          </a:prstGeom>
        </p:spPr>
        <p:txBody>
          <a:bodyPr/>
          <a:lstStyle/>
          <a:p>
            <a:fld id="{E40FEAE8-3F87-4A99-BAF2-EE59B96B6E72}" type="slidenum">
              <a:rPr lang="en-ZA" smtClean="0"/>
              <a:t>‹#›</a:t>
            </a:fld>
            <a:endParaRPr lang="en-ZA"/>
          </a:p>
        </p:txBody>
      </p:sp>
    </p:spTree>
    <p:extLst>
      <p:ext uri="{BB962C8B-B14F-4D97-AF65-F5344CB8AC3E}">
        <p14:creationId xmlns:p14="http://schemas.microsoft.com/office/powerpoint/2010/main" val="808555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838204" y="6356355"/>
            <a:ext cx="8770257" cy="365125"/>
          </a:xfrm>
          <a:prstGeom prst="rect">
            <a:avLst/>
          </a:prstGeom>
        </p:spPr>
        <p:txBody>
          <a:bodyPr/>
          <a:lstStyle/>
          <a:p>
            <a:pPr algn="l"/>
            <a:r>
              <a:rPr lang="en-ZA" sz="900" i="1">
                <a:solidFill>
                  <a:schemeClr val="bg1">
                    <a:lumMod val="65000"/>
                  </a:schemeClr>
                </a:solidFill>
                <a:latin typeface="Arial" panose="020B0604020202020204" pitchFamily="34" charset="0"/>
                <a:cs typeface="Arial" panose="020B0604020202020204" pitchFamily="34" charset="0"/>
              </a:rPr>
              <a:t>CMT Presentation 09 October 2024</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9884227" y="6356356"/>
            <a:ext cx="1469572"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271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354"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4F15A0-BBF1-384C-AC15-F9C34689F709}" type="datetimeFigureOut">
              <a:rPr lang="en-US" smtClean="0"/>
              <a:t>10/17/2024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41EA94-84C4-5244-B10C-31C29F20D6E3}" type="slidenum">
              <a:rPr lang="en-US" smtClean="0"/>
              <a:t>‹#›</a:t>
            </a:fld>
            <a:endParaRPr lang="en-US"/>
          </a:p>
        </p:txBody>
      </p:sp>
    </p:spTree>
    <p:extLst>
      <p:ext uri="{BB962C8B-B14F-4D97-AF65-F5344CB8AC3E}">
        <p14:creationId xmlns:p14="http://schemas.microsoft.com/office/powerpoint/2010/main" val="29888755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slideLayout" Target="../slideLayouts/slideLayout6.xml"/><Relationship Id="rId3" Type="http://schemas.openxmlformats.org/officeDocument/2006/relationships/tags" Target="../tags/tag3.xml"/><Relationship Id="rId21" Type="http://schemas.openxmlformats.org/officeDocument/2006/relationships/image" Target="../media/image5.jpe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4.emf"/><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oleObject" Target="../embeddings/oleObject1.bin"/><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3.xml"/><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654441-ED7D-4C70-8876-BB0682880998}"/>
              </a:ext>
            </a:extLst>
          </p:cNvPr>
          <p:cNvPicPr>
            <a:picLocks noChangeAspect="1"/>
          </p:cNvPicPr>
          <p:nvPr/>
        </p:nvPicPr>
        <p:blipFill rotWithShape="1">
          <a:blip r:embed="rId2"/>
          <a:srcRect l="21643" t="11191" r="3802" b="323"/>
          <a:stretch/>
        </p:blipFill>
        <p:spPr>
          <a:xfrm>
            <a:off x="0" y="0"/>
            <a:ext cx="12192000" cy="6150225"/>
          </a:xfrm>
          <a:prstGeom prst="rect">
            <a:avLst/>
          </a:prstGeom>
        </p:spPr>
      </p:pic>
      <p:sp>
        <p:nvSpPr>
          <p:cNvPr id="5" name="Rectangle 4">
            <a:extLst>
              <a:ext uri="{FF2B5EF4-FFF2-40B4-BE49-F238E27FC236}">
                <a16:creationId xmlns:a16="http://schemas.microsoft.com/office/drawing/2014/main" id="{ED7BBC1C-A496-4612-B718-710EF0BB28AD}"/>
              </a:ext>
            </a:extLst>
          </p:cNvPr>
          <p:cNvSpPr/>
          <p:nvPr/>
        </p:nvSpPr>
        <p:spPr>
          <a:xfrm>
            <a:off x="0" y="0"/>
            <a:ext cx="12192000" cy="6858001"/>
          </a:xfrm>
          <a:prstGeom prst="rect">
            <a:avLst/>
          </a:prstGeom>
          <a:solidFill>
            <a:schemeClr val="bg1">
              <a:alpha val="50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EAD1904D-A990-45AB-9D4D-86252556299D}"/>
              </a:ext>
            </a:extLst>
          </p:cNvPr>
          <p:cNvPicPr>
            <a:picLocks noChangeAspect="1"/>
          </p:cNvPicPr>
          <p:nvPr/>
        </p:nvPicPr>
        <p:blipFill rotWithShape="1">
          <a:blip r:embed="rId3">
            <a:extLst>
              <a:ext uri="{28A0092B-C50C-407E-A947-70E740481C1C}">
                <a14:useLocalDpi xmlns:a14="http://schemas.microsoft.com/office/drawing/2010/main" val="0"/>
              </a:ext>
            </a:extLst>
          </a:blip>
          <a:srcRect r="4567"/>
          <a:stretch/>
        </p:blipFill>
        <p:spPr bwMode="auto">
          <a:xfrm>
            <a:off x="8965096" y="5680424"/>
            <a:ext cx="3086551" cy="1123338"/>
          </a:xfrm>
          <a:prstGeom prst="rect">
            <a:avLst/>
          </a:prstGeom>
          <a:noFill/>
        </p:spPr>
      </p:pic>
      <p:sp>
        <p:nvSpPr>
          <p:cNvPr id="9" name="TextBox 8">
            <a:extLst>
              <a:ext uri="{FF2B5EF4-FFF2-40B4-BE49-F238E27FC236}">
                <a16:creationId xmlns:a16="http://schemas.microsoft.com/office/drawing/2014/main" id="{1BF5AAA3-6B3D-4F1B-976A-48607893EC96}"/>
              </a:ext>
            </a:extLst>
          </p:cNvPr>
          <p:cNvSpPr txBox="1"/>
          <p:nvPr/>
        </p:nvSpPr>
        <p:spPr>
          <a:xfrm>
            <a:off x="178026" y="293361"/>
            <a:ext cx="11709174" cy="4690964"/>
          </a:xfrm>
          <a:prstGeom prst="rect">
            <a:avLst/>
          </a:prstGeom>
          <a:noFill/>
        </p:spPr>
        <p:txBody>
          <a:bodyPr wrap="square" rtlCol="0">
            <a:spAutoFit/>
          </a:bodyPr>
          <a:lstStyle/>
          <a:p>
            <a:pPr algn="ctr"/>
            <a:r>
              <a:rPr lang="en-ZA" sz="6000" b="1" dirty="0">
                <a:solidFill>
                  <a:srgbClr val="F26522"/>
                </a:solidFill>
              </a:rPr>
              <a:t> </a:t>
            </a:r>
          </a:p>
          <a:p>
            <a:pPr algn="ctr"/>
            <a:r>
              <a:rPr lang="en-ZA" sz="4400" b="1" dirty="0">
                <a:solidFill>
                  <a:srgbClr val="F26522"/>
                </a:solidFill>
                <a:latin typeface="Gill Sans MT" panose="020B0502020104020203" pitchFamily="34" charset="0"/>
              </a:rPr>
              <a:t>COASTAL AND MARINE TOURISM (CMT)</a:t>
            </a:r>
            <a:endParaRPr lang="en-ZA" sz="4400" b="1" dirty="0">
              <a:solidFill>
                <a:srgbClr val="F26522"/>
              </a:solidFill>
              <a:latin typeface="Gill Sans MT" panose="020B0502020104020203" pitchFamily="34" charset="0"/>
              <a:cs typeface="Arial" panose="020B0604020202020204" pitchFamily="34" charset="0"/>
            </a:endParaRPr>
          </a:p>
          <a:p>
            <a:pPr algn="ctr"/>
            <a:r>
              <a:rPr lang="en-ZA" sz="4400" b="1" dirty="0">
                <a:solidFill>
                  <a:srgbClr val="F26522"/>
                </a:solidFill>
                <a:latin typeface="Arial" panose="020B0604020202020204" pitchFamily="34" charset="0"/>
                <a:cs typeface="Arial" panose="020B0604020202020204" pitchFamily="34" charset="0"/>
              </a:rPr>
              <a:t>Oceans Economy Symposium </a:t>
            </a:r>
          </a:p>
          <a:p>
            <a:pPr algn="ctr"/>
            <a:r>
              <a:rPr lang="en-ZA" sz="4400" b="1" dirty="0">
                <a:solidFill>
                  <a:srgbClr val="F26522"/>
                </a:solidFill>
                <a:latin typeface="Arial" panose="020B0604020202020204" pitchFamily="34" charset="0"/>
                <a:cs typeface="Arial" panose="020B0604020202020204" pitchFamily="34" charset="0"/>
              </a:rPr>
              <a:t>(Port Nolloth)</a:t>
            </a:r>
          </a:p>
          <a:p>
            <a:pPr algn="ctr"/>
            <a:endParaRPr lang="en-ZA" sz="4400" b="1" dirty="0">
              <a:solidFill>
                <a:srgbClr val="F26522"/>
              </a:solidFill>
              <a:latin typeface="Arial" panose="020B0604020202020204" pitchFamily="34" charset="0"/>
              <a:cs typeface="Arial" panose="020B0604020202020204" pitchFamily="34" charset="0"/>
            </a:endParaRPr>
          </a:p>
          <a:p>
            <a:pPr algn="ctr"/>
            <a:r>
              <a:rPr lang="en-ZA" sz="4400" b="1" dirty="0">
                <a:solidFill>
                  <a:srgbClr val="F26522"/>
                </a:solidFill>
                <a:latin typeface="Gill Sans MT" panose="020B0502020104020203" pitchFamily="34" charset="0"/>
                <a:cs typeface="Arial" panose="020B0604020202020204" pitchFamily="34" charset="0"/>
              </a:rPr>
              <a:t>16 – 17 OCTOBER 2024</a:t>
            </a:r>
          </a:p>
          <a:p>
            <a:pPr algn="ctr">
              <a:lnSpc>
                <a:spcPct val="150000"/>
              </a:lnSpc>
            </a:pPr>
            <a:endParaRPr lang="en-GB" sz="1400" dirty="0">
              <a:solidFill>
                <a:schemeClr val="accent2">
                  <a:lumMod val="50000"/>
                </a:schemeClr>
              </a:solidFill>
              <a:latin typeface="+mj-lt"/>
            </a:endParaRPr>
          </a:p>
        </p:txBody>
      </p:sp>
      <p:sp>
        <p:nvSpPr>
          <p:cNvPr id="2" name="Footer Placeholder 1"/>
          <p:cNvSpPr>
            <a:spLocks noGrp="1"/>
          </p:cNvSpPr>
          <p:nvPr>
            <p:ph type="ftr" sz="quarter" idx="11"/>
          </p:nvPr>
        </p:nvSpPr>
        <p:spPr/>
        <p:txBody>
          <a:bodyPr/>
          <a:lstStyle/>
          <a:p>
            <a:pPr algn="l"/>
            <a:r>
              <a:rPr lang="en-ZA" sz="900" i="1" dirty="0">
                <a:solidFill>
                  <a:schemeClr val="bg1">
                    <a:lumMod val="65000"/>
                  </a:schemeClr>
                </a:solidFill>
                <a:latin typeface="Arial" panose="020B0604020202020204" pitchFamily="34" charset="0"/>
                <a:cs typeface="Arial" panose="020B0604020202020204" pitchFamily="34" charset="0"/>
              </a:rPr>
              <a:t>CMT Presentation 09 October 2024</a:t>
            </a: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1</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5542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1806773-BB32-445B-9E80-1863DC5C1B48}"/>
              </a:ext>
            </a:extLst>
          </p:cNvPr>
          <p:cNvSpPr>
            <a:spLocks noGrp="1"/>
          </p:cNvSpPr>
          <p:nvPr>
            <p:ph type="ftr" sz="quarter" idx="11"/>
          </p:nvPr>
        </p:nvSpPr>
        <p:spPr>
          <a:xfrm>
            <a:off x="104554" y="6416316"/>
            <a:ext cx="877025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CMT Report </a:t>
            </a:r>
            <a:r>
              <a:rPr lang="en-US" sz="900" i="1" dirty="0">
                <a:solidFill>
                  <a:prstClr val="white">
                    <a:lumMod val="65000"/>
                  </a:prstClr>
                </a:solidFill>
                <a:latin typeface="Arial" panose="020B0604020202020204" pitchFamily="34" charset="0"/>
                <a:cs typeface="Arial" panose="020B0604020202020204" pitchFamily="34" charset="0"/>
              </a:rPr>
              <a:t>17 October</a:t>
            </a:r>
            <a:r>
              <a:rPr kumimoji="0" lang="en-US" sz="900" b="0" i="1"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 2024</a:t>
            </a:r>
          </a:p>
        </p:txBody>
      </p:sp>
      <p:sp>
        <p:nvSpPr>
          <p:cNvPr id="3" name="Slide Number Placeholder 2">
            <a:extLst>
              <a:ext uri="{FF2B5EF4-FFF2-40B4-BE49-F238E27FC236}">
                <a16:creationId xmlns:a16="http://schemas.microsoft.com/office/drawing/2014/main" id="{6EEC9D05-CC07-4103-A401-7DA56C79E0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1" i="0" u="none" strike="noStrike" kern="1200" cap="none" spc="0" normalizeH="0" baseline="0" noProof="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ZA" sz="9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D432AF31-F9F8-45D9-8E4E-D221D9AB5CEF}"/>
              </a:ext>
            </a:extLst>
          </p:cNvPr>
          <p:cNvGraphicFramePr>
            <a:graphicFrameLocks noGrp="1"/>
          </p:cNvGraphicFramePr>
          <p:nvPr>
            <p:ph idx="1"/>
            <p:extLst>
              <p:ext uri="{D42A27DB-BD31-4B8C-83A1-F6EECF244321}">
                <p14:modId xmlns:p14="http://schemas.microsoft.com/office/powerpoint/2010/main" val="1183717348"/>
              </p:ext>
            </p:extLst>
          </p:nvPr>
        </p:nvGraphicFramePr>
        <p:xfrm>
          <a:off x="262759" y="521197"/>
          <a:ext cx="11561379" cy="3737349"/>
        </p:xfrm>
        <a:graphic>
          <a:graphicData uri="http://schemas.openxmlformats.org/drawingml/2006/table">
            <a:tbl>
              <a:tblPr firstRow="1" bandRow="1">
                <a:tableStyleId>{21E4AEA4-8DFA-4A89-87EB-49C32662AFE0}</a:tableStyleId>
              </a:tblPr>
              <a:tblGrid>
                <a:gridCol w="1765986">
                  <a:extLst>
                    <a:ext uri="{9D8B030D-6E8A-4147-A177-3AD203B41FA5}">
                      <a16:colId xmlns:a16="http://schemas.microsoft.com/office/drawing/2014/main" val="1406403804"/>
                    </a:ext>
                  </a:extLst>
                </a:gridCol>
                <a:gridCol w="2185144">
                  <a:extLst>
                    <a:ext uri="{9D8B030D-6E8A-4147-A177-3AD203B41FA5}">
                      <a16:colId xmlns:a16="http://schemas.microsoft.com/office/drawing/2014/main" val="2077746817"/>
                    </a:ext>
                  </a:extLst>
                </a:gridCol>
                <a:gridCol w="4371276">
                  <a:extLst>
                    <a:ext uri="{9D8B030D-6E8A-4147-A177-3AD203B41FA5}">
                      <a16:colId xmlns:a16="http://schemas.microsoft.com/office/drawing/2014/main" val="1169711261"/>
                    </a:ext>
                  </a:extLst>
                </a:gridCol>
                <a:gridCol w="3238973">
                  <a:extLst>
                    <a:ext uri="{9D8B030D-6E8A-4147-A177-3AD203B41FA5}">
                      <a16:colId xmlns:a16="http://schemas.microsoft.com/office/drawing/2014/main" val="1787973831"/>
                    </a:ext>
                  </a:extLst>
                </a:gridCol>
              </a:tblGrid>
              <a:tr h="549196">
                <a:tc>
                  <a:txBody>
                    <a:bodyPr/>
                    <a:lstStyle/>
                    <a:p>
                      <a:r>
                        <a:rPr lang="en-US" dirty="0">
                          <a:solidFill>
                            <a:schemeClr val="tx1"/>
                          </a:solidFill>
                        </a:rPr>
                        <a:t>Name of the project</a:t>
                      </a:r>
                      <a:endParaRPr lang="en-ZA" dirty="0">
                        <a:solidFill>
                          <a:schemeClr val="tx1"/>
                        </a:solidFill>
                      </a:endParaRPr>
                    </a:p>
                  </a:txBody>
                  <a:tcPr/>
                </a:tc>
                <a:tc>
                  <a:txBody>
                    <a:bodyPr/>
                    <a:lstStyle/>
                    <a:p>
                      <a:r>
                        <a:rPr lang="en-US" dirty="0">
                          <a:solidFill>
                            <a:schemeClr val="tx1"/>
                          </a:solidFill>
                        </a:rPr>
                        <a:t>Implementing Agent</a:t>
                      </a:r>
                      <a:endParaRPr lang="en-ZA" dirty="0">
                        <a:solidFill>
                          <a:schemeClr val="tx1"/>
                        </a:solidFill>
                      </a:endParaRPr>
                    </a:p>
                  </a:txBody>
                  <a:tcPr/>
                </a:tc>
                <a:tc>
                  <a:txBody>
                    <a:bodyPr/>
                    <a:lstStyle/>
                    <a:p>
                      <a:r>
                        <a:rPr lang="en-US" dirty="0">
                          <a:solidFill>
                            <a:schemeClr val="tx1"/>
                          </a:solidFill>
                        </a:rPr>
                        <a:t>Project description</a:t>
                      </a:r>
                      <a:endParaRPr lang="en-ZA" dirty="0">
                        <a:solidFill>
                          <a:schemeClr val="tx1"/>
                        </a:solidFill>
                      </a:endParaRPr>
                    </a:p>
                  </a:txBody>
                  <a:tcPr/>
                </a:tc>
                <a:tc>
                  <a:txBody>
                    <a:bodyPr/>
                    <a:lstStyle/>
                    <a:p>
                      <a:r>
                        <a:rPr lang="en-US" dirty="0">
                          <a:solidFill>
                            <a:schemeClr val="tx1"/>
                          </a:solidFill>
                        </a:rPr>
                        <a:t>Progress</a:t>
                      </a:r>
                      <a:endParaRPr lang="en-ZA" dirty="0">
                        <a:solidFill>
                          <a:schemeClr val="tx1"/>
                        </a:solidFill>
                      </a:endParaRPr>
                    </a:p>
                  </a:txBody>
                  <a:tcPr/>
                </a:tc>
                <a:extLst>
                  <a:ext uri="{0D108BD9-81ED-4DB2-BD59-A6C34878D82A}">
                    <a16:rowId xmlns:a16="http://schemas.microsoft.com/office/drawing/2014/main" val="1871343048"/>
                  </a:ext>
                </a:extLst>
              </a:tr>
              <a:tr h="706109">
                <a:tc>
                  <a:txBody>
                    <a:bodyPr/>
                    <a:lstStyle/>
                    <a:p>
                      <a:pPr marL="0" indent="0" algn="l" defTabSz="914400" rtl="0" eaLnBrk="1" latinLnBrk="0" hangingPunct="1">
                        <a:buFont typeface="+mj-lt"/>
                        <a:buNone/>
                      </a:pPr>
                      <a:r>
                        <a:rPr lang="en-ZA" sz="1600" b="0" i="0" u="none" strike="noStrike" kern="1200" baseline="0" dirty="0" err="1">
                          <a:solidFill>
                            <a:schemeClr val="dk1"/>
                          </a:solidFill>
                          <a:latin typeface="Arial" panose="020B0604020202020204" pitchFamily="34" charset="0"/>
                          <a:ea typeface="+mn-ea"/>
                          <a:cs typeface="Arial" panose="020B0604020202020204" pitchFamily="34" charset="0"/>
                        </a:rPr>
                        <a:t>Tankwa</a:t>
                      </a:r>
                      <a:r>
                        <a:rPr lang="en-ZA" sz="1600" b="0" i="0" u="none" strike="noStrike" kern="1200" baseline="0" dirty="0">
                          <a:solidFill>
                            <a:schemeClr val="dk1"/>
                          </a:solidFill>
                          <a:latin typeface="Arial" panose="020B0604020202020204" pitchFamily="34" charset="0"/>
                          <a:ea typeface="+mn-ea"/>
                          <a:cs typeface="Arial" panose="020B0604020202020204" pitchFamily="34" charset="0"/>
                        </a:rPr>
                        <a:t> Karoo </a:t>
                      </a:r>
                    </a:p>
                  </a:txBody>
                  <a:tcPr/>
                </a:tc>
                <a:tc>
                  <a:txBody>
                    <a:bodyPr/>
                    <a:lstStyle/>
                    <a:p>
                      <a:pPr marL="0" indent="0" algn="l" defTabSz="914400" rtl="0" eaLnBrk="1" latinLnBrk="0" hangingPunct="1">
                        <a:buFont typeface="+mj-lt"/>
                        <a:buNone/>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SANParks</a:t>
                      </a:r>
                    </a:p>
                  </a:txBody>
                  <a:tcPr/>
                </a:tc>
                <a:tc>
                  <a:txBody>
                    <a:bodyPr/>
                    <a:lstStyle/>
                    <a:p>
                      <a:pPr marL="0" indent="0" algn="l" defTabSz="914400" rtl="0" eaLnBrk="1" latinLnBrk="0" hangingPunct="1">
                        <a:buFont typeface="+mj-lt"/>
                        <a:buNone/>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Maintenance of existing infrastructure. </a:t>
                      </a:r>
                    </a:p>
                  </a:txBody>
                  <a:tcPr/>
                </a:tc>
                <a:tc>
                  <a:txBody>
                    <a:bodyPr/>
                    <a:lstStyle/>
                    <a:p>
                      <a:pPr marL="0" indent="0" algn="l" defTabSz="914400" rtl="0" eaLnBrk="1" latinLnBrk="0" hangingPunct="1">
                        <a:buFont typeface="+mj-lt"/>
                        <a:buNone/>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Maintenance work completed in March 2023. Close - out processes concluded. </a:t>
                      </a:r>
                    </a:p>
                  </a:txBody>
                  <a:tcPr/>
                </a:tc>
                <a:extLst>
                  <a:ext uri="{0D108BD9-81ED-4DB2-BD59-A6C34878D82A}">
                    <a16:rowId xmlns:a16="http://schemas.microsoft.com/office/drawing/2014/main" val="475916226"/>
                  </a:ext>
                </a:extLst>
              </a:tr>
              <a:tr h="915327">
                <a:tc>
                  <a:txBody>
                    <a:bodyPr/>
                    <a:lstStyle/>
                    <a:p>
                      <a:pPr algn="l"/>
                      <a:r>
                        <a:rPr lang="en-ZA" sz="1600" b="0" i="0" u="none" strike="noStrike" kern="1200" baseline="0" dirty="0">
                          <a:solidFill>
                            <a:schemeClr val="dk1"/>
                          </a:solidFill>
                          <a:latin typeface="Arial" panose="020B0604020202020204" pitchFamily="34" charset="0"/>
                          <a:ea typeface="+mn-ea"/>
                          <a:cs typeface="Arial" panose="020B0604020202020204" pitchFamily="34" charset="0"/>
                        </a:rPr>
                        <a:t>Augrabies National Park</a:t>
                      </a:r>
                    </a:p>
                  </a:txBody>
                  <a:tcPr/>
                </a:tc>
                <a:tc>
                  <a:txBody>
                    <a:bodyPr/>
                    <a:lstStyle/>
                    <a:p>
                      <a:pPr algn="l"/>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SANParks</a:t>
                      </a:r>
                    </a:p>
                    <a:p>
                      <a:pPr algn="l"/>
                      <a:endParaRPr lang="en-US"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l"/>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Maintenance of existing infrastructure. </a:t>
                      </a:r>
                    </a:p>
                    <a:p>
                      <a:pPr algn="l"/>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Maintenance work completed in March 2023. Close - out processes concluded. </a:t>
                      </a:r>
                    </a:p>
                    <a:p>
                      <a:pPr marL="0" algn="l" defTabSz="914400" rtl="0" eaLnBrk="1" latinLnBrk="0" hangingPunct="1"/>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967280361"/>
                  </a:ext>
                </a:extLst>
              </a:tr>
              <a:tr h="1207509">
                <a:tc>
                  <a:txBody>
                    <a:bodyPr/>
                    <a:lstStyle/>
                    <a:p>
                      <a:pPr marL="0" indent="0" algn="l" defTabSz="914400" rtl="0" eaLnBrk="1" latinLnBrk="0" hangingPunct="1">
                        <a:buFont typeface="+mj-lt"/>
                        <a:buNone/>
                      </a:pPr>
                      <a:r>
                        <a:rPr lang="en-ZA" sz="1600" b="0" i="0" u="none" strike="noStrike" kern="1200" baseline="0" dirty="0" err="1">
                          <a:solidFill>
                            <a:schemeClr val="dk1"/>
                          </a:solidFill>
                          <a:latin typeface="Arial" panose="020B0604020202020204" pitchFamily="34" charset="0"/>
                          <a:ea typeface="+mn-ea"/>
                          <a:cs typeface="Arial" panose="020B0604020202020204" pitchFamily="34" charset="0"/>
                        </a:rPr>
                        <a:t>Kgalagadi</a:t>
                      </a:r>
                      <a:r>
                        <a:rPr lang="en-ZA" sz="1600" b="0" i="0" u="none" strike="noStrike" kern="1200" baseline="0" dirty="0">
                          <a:solidFill>
                            <a:schemeClr val="dk1"/>
                          </a:solidFill>
                          <a:latin typeface="Arial" panose="020B0604020202020204" pitchFamily="34" charset="0"/>
                          <a:ea typeface="+mn-ea"/>
                          <a:cs typeface="Arial" panose="020B0604020202020204" pitchFamily="34" charset="0"/>
                        </a:rPr>
                        <a:t> </a:t>
                      </a:r>
                      <a:r>
                        <a:rPr lang="en-ZA" sz="1600" b="0" i="0" u="none" strike="noStrike" kern="1200" baseline="0" dirty="0" err="1">
                          <a:solidFill>
                            <a:schemeClr val="dk1"/>
                          </a:solidFill>
                          <a:latin typeface="Arial" panose="020B0604020202020204" pitchFamily="34" charset="0"/>
                          <a:ea typeface="+mn-ea"/>
                          <a:cs typeface="Arial" panose="020B0604020202020204" pitchFamily="34" charset="0"/>
                        </a:rPr>
                        <a:t>Transfrontier</a:t>
                      </a:r>
                      <a:r>
                        <a:rPr lang="en-ZA" sz="1600" b="0" i="0" u="none" strike="noStrike" kern="1200" baseline="0" dirty="0">
                          <a:solidFill>
                            <a:schemeClr val="dk1"/>
                          </a:solidFill>
                          <a:latin typeface="Arial" panose="020B0604020202020204" pitchFamily="34" charset="0"/>
                          <a:ea typeface="+mn-ea"/>
                          <a:cs typeface="Arial" panose="020B0604020202020204" pitchFamily="34" charset="0"/>
                        </a:rPr>
                        <a:t> National Park</a:t>
                      </a:r>
                    </a:p>
                  </a:txBody>
                  <a:tcPr/>
                </a:tc>
                <a:tc>
                  <a:txBody>
                    <a:bodyPr/>
                    <a:lstStyle/>
                    <a:p>
                      <a:pPr marL="0" indent="0" algn="l" defTabSz="914400" rtl="0" eaLnBrk="1" latinLnBrk="0" hangingPunct="1">
                        <a:buFont typeface="+mj-lt"/>
                        <a:buNone/>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SANParks</a:t>
                      </a:r>
                    </a:p>
                    <a:p>
                      <a:pPr marL="0" indent="0" algn="l" defTabSz="914400" rtl="0" eaLnBrk="1" latinLnBrk="0" hangingPunct="1">
                        <a:buFont typeface="+mj-lt"/>
                        <a:buNone/>
                      </a:pPr>
                      <a:endParaRPr lang="en-US"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Maintenance of existing infrastructure.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indent="0" algn="l">
                        <a:buFont typeface="Arial" panose="020B0604020202020204" pitchFamily="34" charset="0"/>
                        <a:buNone/>
                      </a:pPr>
                      <a:r>
                        <a:rPr lang="en-US" sz="1600" baseline="0" dirty="0">
                          <a:solidFill>
                            <a:schemeClr val="tx1"/>
                          </a:solidFill>
                          <a:latin typeface="Arial" panose="020B0604020202020204" pitchFamily="34" charset="0"/>
                          <a:cs typeface="Arial" panose="020B0604020202020204" pitchFamily="34" charset="0"/>
                        </a:rPr>
                        <a:t>Maintenance work completed in March 2023. Close - out processes concluded. </a:t>
                      </a:r>
                    </a:p>
                    <a:p>
                      <a:pPr marL="0" indent="0" algn="l">
                        <a:buFont typeface="Arial" panose="020B0604020202020204" pitchFamily="34" charset="0"/>
                        <a:buNone/>
                      </a:pPr>
                      <a:endParaRPr lang="en-US" sz="1600" baseline="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42421220"/>
                  </a:ext>
                </a:extLst>
              </a:tr>
            </a:tbl>
          </a:graphicData>
        </a:graphic>
      </p:graphicFrame>
      <p:sp>
        <p:nvSpPr>
          <p:cNvPr id="5" name="Title 3">
            <a:extLst>
              <a:ext uri="{FF2B5EF4-FFF2-40B4-BE49-F238E27FC236}">
                <a16:creationId xmlns:a16="http://schemas.microsoft.com/office/drawing/2014/main" id="{EEBE8E82-588A-4169-AEEE-FADA1CA2B579}"/>
              </a:ext>
            </a:extLst>
          </p:cNvPr>
          <p:cNvSpPr>
            <a:spLocks noGrp="1"/>
          </p:cNvSpPr>
          <p:nvPr>
            <p:ph type="title"/>
          </p:nvPr>
        </p:nvSpPr>
        <p:spPr>
          <a:xfrm>
            <a:off x="1997527" y="64009"/>
            <a:ext cx="7886700" cy="457186"/>
          </a:xfrm>
        </p:spPr>
        <p:txBody>
          <a:bodyPr>
            <a:normAutofit fontScale="90000"/>
          </a:bodyPr>
          <a:lstStyle/>
          <a:p>
            <a:pPr algn="ctr"/>
            <a:r>
              <a:rPr lang="en-US" dirty="0"/>
              <a:t>Northern Cape - Project information </a:t>
            </a:r>
            <a:endParaRPr lang="en-ZA" dirty="0"/>
          </a:p>
        </p:txBody>
      </p:sp>
      <p:graphicFrame>
        <p:nvGraphicFramePr>
          <p:cNvPr id="4" name="Table 3">
            <a:extLst>
              <a:ext uri="{FF2B5EF4-FFF2-40B4-BE49-F238E27FC236}">
                <a16:creationId xmlns:a16="http://schemas.microsoft.com/office/drawing/2014/main" id="{2FA61732-457A-4742-8B7C-B5145296DC2F}"/>
              </a:ext>
            </a:extLst>
          </p:cNvPr>
          <p:cNvGraphicFramePr>
            <a:graphicFrameLocks noGrp="1"/>
          </p:cNvGraphicFramePr>
          <p:nvPr>
            <p:extLst>
              <p:ext uri="{D42A27DB-BD31-4B8C-83A1-F6EECF244321}">
                <p14:modId xmlns:p14="http://schemas.microsoft.com/office/powerpoint/2010/main" val="1410862075"/>
              </p:ext>
            </p:extLst>
          </p:nvPr>
        </p:nvGraphicFramePr>
        <p:xfrm>
          <a:off x="262759" y="4258546"/>
          <a:ext cx="11561379" cy="1207509"/>
        </p:xfrm>
        <a:graphic>
          <a:graphicData uri="http://schemas.openxmlformats.org/drawingml/2006/table">
            <a:tbl>
              <a:tblPr firstRow="1" bandRow="1">
                <a:tableStyleId>{21E4AEA4-8DFA-4A89-87EB-49C32662AFE0}</a:tableStyleId>
              </a:tblPr>
              <a:tblGrid>
                <a:gridCol w="1765986">
                  <a:extLst>
                    <a:ext uri="{9D8B030D-6E8A-4147-A177-3AD203B41FA5}">
                      <a16:colId xmlns:a16="http://schemas.microsoft.com/office/drawing/2014/main" val="744348298"/>
                    </a:ext>
                  </a:extLst>
                </a:gridCol>
                <a:gridCol w="2196414">
                  <a:extLst>
                    <a:ext uri="{9D8B030D-6E8A-4147-A177-3AD203B41FA5}">
                      <a16:colId xmlns:a16="http://schemas.microsoft.com/office/drawing/2014/main" val="519584908"/>
                    </a:ext>
                  </a:extLst>
                </a:gridCol>
                <a:gridCol w="4382813">
                  <a:extLst>
                    <a:ext uri="{9D8B030D-6E8A-4147-A177-3AD203B41FA5}">
                      <a16:colId xmlns:a16="http://schemas.microsoft.com/office/drawing/2014/main" val="2553208063"/>
                    </a:ext>
                  </a:extLst>
                </a:gridCol>
                <a:gridCol w="3216166">
                  <a:extLst>
                    <a:ext uri="{9D8B030D-6E8A-4147-A177-3AD203B41FA5}">
                      <a16:colId xmlns:a16="http://schemas.microsoft.com/office/drawing/2014/main" val="394558262"/>
                    </a:ext>
                  </a:extLst>
                </a:gridCol>
              </a:tblGrid>
              <a:tr h="1207509">
                <a:tc>
                  <a:txBody>
                    <a:bodyPr/>
                    <a:lstStyle/>
                    <a:p>
                      <a:pPr marL="0" indent="0" algn="l" defTabSz="914400" rtl="0" eaLnBrk="1" latinLnBrk="0" hangingPunct="1">
                        <a:buFont typeface="+mj-lt"/>
                        <a:buNone/>
                      </a:pPr>
                      <a:r>
                        <a:rPr lang="en-ZA" sz="1600" b="0" i="0" u="none" strike="noStrike" kern="1200" baseline="0" dirty="0">
                          <a:solidFill>
                            <a:schemeClr val="dk1"/>
                          </a:solidFill>
                          <a:latin typeface="Arial" panose="020B0604020202020204" pitchFamily="34" charset="0"/>
                          <a:ea typeface="+mn-ea"/>
                          <a:cs typeface="Arial" panose="020B0604020202020204" pitchFamily="34" charset="0"/>
                        </a:rPr>
                        <a:t>Namakwa National Park- </a:t>
                      </a:r>
                    </a:p>
                  </a:txBody>
                  <a:tcPr>
                    <a:solidFill>
                      <a:srgbClr val="FADAD2"/>
                    </a:solidFill>
                  </a:tcPr>
                </a:tc>
                <a:tc>
                  <a:txBody>
                    <a:bodyPr/>
                    <a:lstStyle/>
                    <a:p>
                      <a:pPr marL="0" indent="0" algn="l" defTabSz="914400" rtl="0" eaLnBrk="1" latinLnBrk="0" hangingPunct="1">
                        <a:buFont typeface="+mj-lt"/>
                        <a:buNone/>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SANParks</a:t>
                      </a:r>
                    </a:p>
                    <a:p>
                      <a:pPr marL="0" indent="0" algn="l" defTabSz="914400" rtl="0" eaLnBrk="1" latinLnBrk="0" hangingPunct="1">
                        <a:buFont typeface="+mj-lt"/>
                        <a:buNone/>
                      </a:pPr>
                      <a:endParaRPr lang="en-US"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solidFill>
                      <a:srgbClr val="FADA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Maintenance of existing infrastructure.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solidFill>
                      <a:srgbClr val="FADAD2"/>
                    </a:solidFill>
                  </a:tcPr>
                </a:tc>
                <a:tc>
                  <a:txBody>
                    <a:bodyPr/>
                    <a:lstStyle/>
                    <a:p>
                      <a:pPr marL="0" indent="0" algn="l">
                        <a:buFont typeface="Arial" panose="020B0604020202020204" pitchFamily="34" charset="0"/>
                        <a:buNone/>
                      </a:pPr>
                      <a:r>
                        <a:rPr lang="en-US" sz="1600" b="0" baseline="0" dirty="0">
                          <a:solidFill>
                            <a:schemeClr val="tx1"/>
                          </a:solidFill>
                          <a:latin typeface="Arial" panose="020B0604020202020204" pitchFamily="34" charset="0"/>
                          <a:cs typeface="Arial" panose="020B0604020202020204" pitchFamily="34" charset="0"/>
                        </a:rPr>
                        <a:t>Maintenance work completed in March 2023. Close - out processes concluded. </a:t>
                      </a:r>
                    </a:p>
                    <a:p>
                      <a:pPr marL="0" indent="0" algn="l">
                        <a:buFont typeface="Arial" panose="020B0604020202020204" pitchFamily="34" charset="0"/>
                        <a:buNone/>
                      </a:pPr>
                      <a:endParaRPr lang="en-US" sz="1600" baseline="0" dirty="0">
                        <a:solidFill>
                          <a:schemeClr val="tx1"/>
                        </a:solidFill>
                        <a:latin typeface="Arial" panose="020B0604020202020204" pitchFamily="34" charset="0"/>
                        <a:cs typeface="Arial" panose="020B0604020202020204" pitchFamily="34" charset="0"/>
                      </a:endParaRPr>
                    </a:p>
                  </a:txBody>
                  <a:tcPr>
                    <a:solidFill>
                      <a:srgbClr val="FADAD2"/>
                    </a:solidFill>
                  </a:tcPr>
                </a:tc>
                <a:extLst>
                  <a:ext uri="{0D108BD9-81ED-4DB2-BD59-A6C34878D82A}">
                    <a16:rowId xmlns:a16="http://schemas.microsoft.com/office/drawing/2014/main" val="3687738753"/>
                  </a:ext>
                </a:extLst>
              </a:tr>
            </a:tbl>
          </a:graphicData>
        </a:graphic>
      </p:graphicFrame>
      <p:graphicFrame>
        <p:nvGraphicFramePr>
          <p:cNvPr id="8" name="Table 7">
            <a:extLst>
              <a:ext uri="{FF2B5EF4-FFF2-40B4-BE49-F238E27FC236}">
                <a16:creationId xmlns:a16="http://schemas.microsoft.com/office/drawing/2014/main" id="{40118AFC-5E32-4D34-AF8A-D61F6A9ECC71}"/>
              </a:ext>
            </a:extLst>
          </p:cNvPr>
          <p:cNvGraphicFramePr>
            <a:graphicFrameLocks noGrp="1"/>
          </p:cNvGraphicFramePr>
          <p:nvPr>
            <p:extLst>
              <p:ext uri="{D42A27DB-BD31-4B8C-83A1-F6EECF244321}">
                <p14:modId xmlns:p14="http://schemas.microsoft.com/office/powerpoint/2010/main" val="459850258"/>
              </p:ext>
            </p:extLst>
          </p:nvPr>
        </p:nvGraphicFramePr>
        <p:xfrm>
          <a:off x="262758" y="5273727"/>
          <a:ext cx="11561379" cy="1207509"/>
        </p:xfrm>
        <a:graphic>
          <a:graphicData uri="http://schemas.openxmlformats.org/drawingml/2006/table">
            <a:tbl>
              <a:tblPr firstRow="1" bandRow="1">
                <a:tableStyleId>{21E4AEA4-8DFA-4A89-87EB-49C32662AFE0}</a:tableStyleId>
              </a:tblPr>
              <a:tblGrid>
                <a:gridCol w="1765986">
                  <a:extLst>
                    <a:ext uri="{9D8B030D-6E8A-4147-A177-3AD203B41FA5}">
                      <a16:colId xmlns:a16="http://schemas.microsoft.com/office/drawing/2014/main" val="1186688107"/>
                    </a:ext>
                  </a:extLst>
                </a:gridCol>
                <a:gridCol w="2221278">
                  <a:extLst>
                    <a:ext uri="{9D8B030D-6E8A-4147-A177-3AD203B41FA5}">
                      <a16:colId xmlns:a16="http://schemas.microsoft.com/office/drawing/2014/main" val="3712006086"/>
                    </a:ext>
                  </a:extLst>
                </a:gridCol>
                <a:gridCol w="4368461">
                  <a:extLst>
                    <a:ext uri="{9D8B030D-6E8A-4147-A177-3AD203B41FA5}">
                      <a16:colId xmlns:a16="http://schemas.microsoft.com/office/drawing/2014/main" val="1040640858"/>
                    </a:ext>
                  </a:extLst>
                </a:gridCol>
                <a:gridCol w="3205654">
                  <a:extLst>
                    <a:ext uri="{9D8B030D-6E8A-4147-A177-3AD203B41FA5}">
                      <a16:colId xmlns:a16="http://schemas.microsoft.com/office/drawing/2014/main" val="3137851866"/>
                    </a:ext>
                  </a:extLst>
                </a:gridCol>
              </a:tblGrid>
              <a:tr h="1207509">
                <a:tc>
                  <a:txBody>
                    <a:bodyPr/>
                    <a:lstStyle/>
                    <a:p>
                      <a:pPr marL="0" indent="0" algn="l" defTabSz="914400" rtl="0" eaLnBrk="1" latinLnBrk="0" hangingPunct="1">
                        <a:buFont typeface="+mj-lt"/>
                        <a:buNone/>
                      </a:pPr>
                      <a:r>
                        <a:rPr lang="en-ZA" sz="1600" b="0" i="0" u="none" strike="noStrike" kern="1200" baseline="0" dirty="0">
                          <a:solidFill>
                            <a:schemeClr val="dk1"/>
                          </a:solidFill>
                          <a:latin typeface="Arial" panose="020B0604020202020204" pitchFamily="34" charset="0"/>
                          <a:ea typeface="+mn-ea"/>
                          <a:cs typeface="Arial" panose="020B0604020202020204" pitchFamily="34" charset="0"/>
                        </a:rPr>
                        <a:t>Richtersveld National Park- </a:t>
                      </a:r>
                    </a:p>
                  </a:txBody>
                  <a:tcPr>
                    <a:solidFill>
                      <a:srgbClr val="FADAD2"/>
                    </a:solidFill>
                  </a:tcPr>
                </a:tc>
                <a:tc>
                  <a:txBody>
                    <a:bodyPr/>
                    <a:lstStyle/>
                    <a:p>
                      <a:pPr marL="0" indent="0" algn="l" defTabSz="914400" rtl="0" eaLnBrk="1" latinLnBrk="0" hangingPunct="1">
                        <a:buFont typeface="+mj-lt"/>
                        <a:buNone/>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SANParks</a:t>
                      </a:r>
                    </a:p>
                    <a:p>
                      <a:pPr marL="0" indent="0" algn="l" defTabSz="914400" rtl="0" eaLnBrk="1" latinLnBrk="0" hangingPunct="1">
                        <a:buFont typeface="+mj-lt"/>
                        <a:buNone/>
                      </a:pPr>
                      <a:endParaRPr lang="en-US"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solidFill>
                      <a:srgbClr val="FADA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Maintenance of existing infrastructure.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solidFill>
                      <a:srgbClr val="FADAD2"/>
                    </a:solidFill>
                  </a:tcPr>
                </a:tc>
                <a:tc>
                  <a:txBody>
                    <a:bodyPr/>
                    <a:lstStyle/>
                    <a:p>
                      <a:pPr marL="0" indent="0" algn="l">
                        <a:buFont typeface="Arial" panose="020B0604020202020204" pitchFamily="34" charset="0"/>
                        <a:buNone/>
                      </a:pPr>
                      <a:r>
                        <a:rPr lang="en-US" sz="1600" b="0" baseline="0" dirty="0">
                          <a:solidFill>
                            <a:schemeClr val="tx1"/>
                          </a:solidFill>
                          <a:latin typeface="Arial" panose="020B0604020202020204" pitchFamily="34" charset="0"/>
                          <a:cs typeface="Arial" panose="020B0604020202020204" pitchFamily="34" charset="0"/>
                        </a:rPr>
                        <a:t>Maintenance work completed in March 2023. Close - out processes concluded. </a:t>
                      </a:r>
                    </a:p>
                    <a:p>
                      <a:pPr marL="0" indent="0" algn="l">
                        <a:buFont typeface="Arial" panose="020B0604020202020204" pitchFamily="34" charset="0"/>
                        <a:buNone/>
                      </a:pPr>
                      <a:endParaRPr lang="en-US" sz="1600" baseline="0" dirty="0">
                        <a:solidFill>
                          <a:schemeClr val="tx1"/>
                        </a:solidFill>
                        <a:latin typeface="Arial" panose="020B0604020202020204" pitchFamily="34" charset="0"/>
                        <a:cs typeface="Arial" panose="020B0604020202020204" pitchFamily="34" charset="0"/>
                      </a:endParaRPr>
                    </a:p>
                  </a:txBody>
                  <a:tcPr>
                    <a:solidFill>
                      <a:srgbClr val="FADAD2"/>
                    </a:solidFill>
                  </a:tcPr>
                </a:tc>
                <a:extLst>
                  <a:ext uri="{0D108BD9-81ED-4DB2-BD59-A6C34878D82A}">
                    <a16:rowId xmlns:a16="http://schemas.microsoft.com/office/drawing/2014/main" val="1080624045"/>
                  </a:ext>
                </a:extLst>
              </a:tr>
            </a:tbl>
          </a:graphicData>
        </a:graphic>
      </p:graphicFrame>
    </p:spTree>
    <p:extLst>
      <p:ext uri="{BB962C8B-B14F-4D97-AF65-F5344CB8AC3E}">
        <p14:creationId xmlns:p14="http://schemas.microsoft.com/office/powerpoint/2010/main" val="2835547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1806773-BB32-445B-9E80-1863DC5C1B48}"/>
              </a:ext>
            </a:extLst>
          </p:cNvPr>
          <p:cNvSpPr>
            <a:spLocks noGrp="1"/>
          </p:cNvSpPr>
          <p:nvPr>
            <p:ph type="ftr" sz="quarter" idx="11"/>
          </p:nvPr>
        </p:nvSpPr>
        <p:spPr>
          <a:xfrm>
            <a:off x="838204" y="6529523"/>
            <a:ext cx="8770257" cy="191957"/>
          </a:xfrm>
        </p:spPr>
        <p:txBody>
          <a:bodyPr/>
          <a:lstStyle/>
          <a:p>
            <a:pPr lvl="0"/>
            <a:r>
              <a:rPr lang="en-US" sz="900" i="1" dirty="0">
                <a:solidFill>
                  <a:prstClr val="white">
                    <a:lumMod val="65000"/>
                  </a:prstClr>
                </a:solidFill>
                <a:latin typeface="Arial" panose="020B0604020202020204" pitchFamily="34" charset="0"/>
                <a:cs typeface="Arial" panose="020B0604020202020204" pitchFamily="34" charset="0"/>
              </a:rPr>
              <a:t>CMT Report 17 October 2024</a:t>
            </a:r>
          </a:p>
        </p:txBody>
      </p:sp>
      <p:sp>
        <p:nvSpPr>
          <p:cNvPr id="3" name="Slide Number Placeholder 2">
            <a:extLst>
              <a:ext uri="{FF2B5EF4-FFF2-40B4-BE49-F238E27FC236}">
                <a16:creationId xmlns:a16="http://schemas.microsoft.com/office/drawing/2014/main" id="{6EEC9D05-CC07-4103-A401-7DA56C79E0F3}"/>
              </a:ext>
            </a:extLst>
          </p:cNvPr>
          <p:cNvSpPr>
            <a:spLocks noGrp="1"/>
          </p:cNvSpPr>
          <p:nvPr>
            <p:ph type="sldNum" sz="quarter" idx="12"/>
          </p:nvPr>
        </p:nvSpPr>
        <p:spPr/>
        <p:txBody>
          <a:bodyPr/>
          <a:lstStyle/>
          <a:p>
            <a:fld id="{E40FEAE8-3F87-4A99-BAF2-EE59B96B6E72}" type="slidenum">
              <a:rPr lang="en-ZA" sz="900">
                <a:solidFill>
                  <a:prstClr val="white">
                    <a:lumMod val="65000"/>
                  </a:prstClr>
                </a:solidFill>
                <a:latin typeface="Arial" panose="020B0604020202020204" pitchFamily="34" charset="0"/>
                <a:cs typeface="Arial" panose="020B0604020202020204" pitchFamily="34" charset="0"/>
              </a:rPr>
              <a:pPr/>
              <a:t>11</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2829D2E2-A07E-4632-BE66-DFD50AA18E0A}"/>
              </a:ext>
            </a:extLst>
          </p:cNvPr>
          <p:cNvSpPr>
            <a:spLocks noGrp="1"/>
          </p:cNvSpPr>
          <p:nvPr>
            <p:ph type="title"/>
          </p:nvPr>
        </p:nvSpPr>
        <p:spPr>
          <a:xfrm>
            <a:off x="2152650" y="136523"/>
            <a:ext cx="7886700" cy="638673"/>
          </a:xfrm>
        </p:spPr>
        <p:txBody>
          <a:bodyPr/>
          <a:lstStyle/>
          <a:p>
            <a:pPr algn="ctr"/>
            <a:r>
              <a:rPr lang="en-US" dirty="0"/>
              <a:t>Northern Cape - Project information</a:t>
            </a:r>
            <a:endParaRPr lang="en-ZA" dirty="0"/>
          </a:p>
        </p:txBody>
      </p:sp>
      <p:graphicFrame>
        <p:nvGraphicFramePr>
          <p:cNvPr id="6" name="Content Placeholder 5">
            <a:extLst>
              <a:ext uri="{FF2B5EF4-FFF2-40B4-BE49-F238E27FC236}">
                <a16:creationId xmlns:a16="http://schemas.microsoft.com/office/drawing/2014/main" id="{D432AF31-F9F8-45D9-8E4E-D221D9AB5CEF}"/>
              </a:ext>
            </a:extLst>
          </p:cNvPr>
          <p:cNvGraphicFramePr>
            <a:graphicFrameLocks noGrp="1"/>
          </p:cNvGraphicFramePr>
          <p:nvPr>
            <p:ph idx="1"/>
            <p:extLst>
              <p:ext uri="{D42A27DB-BD31-4B8C-83A1-F6EECF244321}">
                <p14:modId xmlns:p14="http://schemas.microsoft.com/office/powerpoint/2010/main" val="612877390"/>
              </p:ext>
            </p:extLst>
          </p:nvPr>
        </p:nvGraphicFramePr>
        <p:xfrm>
          <a:off x="277903" y="1210576"/>
          <a:ext cx="11636194" cy="3043887"/>
        </p:xfrm>
        <a:graphic>
          <a:graphicData uri="http://schemas.openxmlformats.org/drawingml/2006/table">
            <a:tbl>
              <a:tblPr firstRow="1" bandRow="1">
                <a:tableStyleId>{21E4AEA4-8DFA-4A89-87EB-49C32662AFE0}</a:tableStyleId>
              </a:tblPr>
              <a:tblGrid>
                <a:gridCol w="1820524">
                  <a:extLst>
                    <a:ext uri="{9D8B030D-6E8A-4147-A177-3AD203B41FA5}">
                      <a16:colId xmlns:a16="http://schemas.microsoft.com/office/drawing/2014/main" val="1406403804"/>
                    </a:ext>
                  </a:extLst>
                </a:gridCol>
                <a:gridCol w="2304088">
                  <a:extLst>
                    <a:ext uri="{9D8B030D-6E8A-4147-A177-3AD203B41FA5}">
                      <a16:colId xmlns:a16="http://schemas.microsoft.com/office/drawing/2014/main" val="1819020925"/>
                    </a:ext>
                  </a:extLst>
                </a:gridCol>
                <a:gridCol w="2263007">
                  <a:extLst>
                    <a:ext uri="{9D8B030D-6E8A-4147-A177-3AD203B41FA5}">
                      <a16:colId xmlns:a16="http://schemas.microsoft.com/office/drawing/2014/main" val="1169711261"/>
                    </a:ext>
                  </a:extLst>
                </a:gridCol>
                <a:gridCol w="5248575">
                  <a:extLst>
                    <a:ext uri="{9D8B030D-6E8A-4147-A177-3AD203B41FA5}">
                      <a16:colId xmlns:a16="http://schemas.microsoft.com/office/drawing/2014/main" val="1787973831"/>
                    </a:ext>
                  </a:extLst>
                </a:gridCol>
              </a:tblGrid>
              <a:tr h="666447">
                <a:tc>
                  <a:txBody>
                    <a:bodyPr/>
                    <a:lstStyle/>
                    <a:p>
                      <a:r>
                        <a:rPr lang="en-US" dirty="0">
                          <a:solidFill>
                            <a:schemeClr val="tx1"/>
                          </a:solidFill>
                        </a:rPr>
                        <a:t>Name of the project</a:t>
                      </a:r>
                      <a:endParaRPr lang="en-ZA" dirty="0">
                        <a:solidFill>
                          <a:schemeClr val="tx1"/>
                        </a:solidFill>
                      </a:endParaRPr>
                    </a:p>
                  </a:txBody>
                  <a:tcPr/>
                </a:tc>
                <a:tc>
                  <a:txBody>
                    <a:bodyPr/>
                    <a:lstStyle/>
                    <a:p>
                      <a:r>
                        <a:rPr lang="en-ZA" dirty="0">
                          <a:solidFill>
                            <a:schemeClr val="tx1"/>
                          </a:solidFill>
                        </a:rPr>
                        <a:t>Implementing Agent</a:t>
                      </a:r>
                    </a:p>
                  </a:txBody>
                  <a:tcPr/>
                </a:tc>
                <a:tc>
                  <a:txBody>
                    <a:bodyPr/>
                    <a:lstStyle/>
                    <a:p>
                      <a:r>
                        <a:rPr lang="en-US" dirty="0">
                          <a:solidFill>
                            <a:schemeClr val="tx1"/>
                          </a:solidFill>
                        </a:rPr>
                        <a:t>Project description</a:t>
                      </a:r>
                      <a:endParaRPr lang="en-ZA" dirty="0">
                        <a:solidFill>
                          <a:schemeClr val="tx1"/>
                        </a:solidFill>
                      </a:endParaRPr>
                    </a:p>
                  </a:txBody>
                  <a:tcPr/>
                </a:tc>
                <a:tc>
                  <a:txBody>
                    <a:bodyPr/>
                    <a:lstStyle/>
                    <a:p>
                      <a:r>
                        <a:rPr lang="en-US" dirty="0">
                          <a:solidFill>
                            <a:schemeClr val="tx1"/>
                          </a:solidFill>
                        </a:rPr>
                        <a:t>Progress</a:t>
                      </a:r>
                      <a:endParaRPr lang="en-ZA" dirty="0">
                        <a:solidFill>
                          <a:schemeClr val="tx1"/>
                        </a:solidFill>
                      </a:endParaRPr>
                    </a:p>
                  </a:txBody>
                  <a:tcPr/>
                </a:tc>
                <a:extLst>
                  <a:ext uri="{0D108BD9-81ED-4DB2-BD59-A6C34878D82A}">
                    <a16:rowId xmlns:a16="http://schemas.microsoft.com/office/drawing/2014/main" val="3180185720"/>
                  </a:ext>
                </a:extLst>
              </a:tr>
              <a:tr h="602976">
                <a:tc>
                  <a:txBody>
                    <a:bodyPr/>
                    <a:lstStyle/>
                    <a:p>
                      <a:pPr marL="0" marR="0" lvl="0" indent="0" algn="l" defTabSz="914400" rtl="0" eaLnBrk="1" fontAlgn="ctr" latinLnBrk="0" hangingPunct="1">
                        <a:lnSpc>
                          <a:spcPct val="100000"/>
                        </a:lnSpc>
                        <a:spcBef>
                          <a:spcPts val="0"/>
                        </a:spcBef>
                        <a:spcAft>
                          <a:spcPts val="0"/>
                        </a:spcAft>
                        <a:buClrTx/>
                        <a:buSzTx/>
                        <a:buFont typeface="+mj-lt"/>
                        <a:buNone/>
                        <a:tabLst/>
                        <a:defRPr/>
                      </a:pPr>
                      <a:r>
                        <a:rPr lang="en-US" sz="1600" b="0" i="0" u="none" strike="noStrike" dirty="0">
                          <a:solidFill>
                            <a:schemeClr val="tx1"/>
                          </a:solidFill>
                          <a:effectLst/>
                          <a:latin typeface="Arial" panose="020B0604020202020204" pitchFamily="34" charset="0"/>
                          <a:cs typeface="Arial" panose="020B0604020202020204" pitchFamily="34" charset="0"/>
                        </a:rPr>
                        <a:t>Doornkloof Nature Reserve</a:t>
                      </a:r>
                    </a:p>
                    <a:p>
                      <a:pPr marL="0" marR="0" lvl="0" indent="0" algn="l" defTabSz="914400" rtl="0" eaLnBrk="1" fontAlgn="ctr" latinLnBrk="0" hangingPunct="1">
                        <a:lnSpc>
                          <a:spcPct val="100000"/>
                        </a:lnSpc>
                        <a:spcBef>
                          <a:spcPts val="0"/>
                        </a:spcBef>
                        <a:spcAft>
                          <a:spcPts val="0"/>
                        </a:spcAft>
                        <a:buClrTx/>
                        <a:buSzTx/>
                        <a:buFont typeface="+mj-lt"/>
                        <a:buNone/>
                        <a:tabLst/>
                        <a:defRPr/>
                      </a:pPr>
                      <a:endParaRPr lang="en-US" sz="1600" b="0" i="0" u="none" strike="noStrike" dirty="0">
                        <a:solidFill>
                          <a:schemeClr val="tx1"/>
                        </a:solidFill>
                        <a:effectLst/>
                        <a:latin typeface="Arial" panose="020B0604020202020204" pitchFamily="34" charset="0"/>
                        <a:cs typeface="Arial" panose="020B0604020202020204" pitchFamily="34" charset="0"/>
                      </a:endParaRPr>
                    </a:p>
                  </a:txBody>
                  <a:tcPr/>
                </a:tc>
                <a:tc>
                  <a:txBody>
                    <a:bodyPr/>
                    <a:lstStyle/>
                    <a:p>
                      <a:pPr marL="0" indent="0" algn="just" defTabSz="914400" rtl="0" eaLnBrk="1" latinLnBrk="0" hangingPunct="1">
                        <a:buFont typeface="+mj-lt"/>
                        <a:buNone/>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DBSA</a:t>
                      </a:r>
                    </a:p>
                  </a:txBody>
                  <a:tcPr/>
                </a:tc>
                <a:tc>
                  <a:txBody>
                    <a:bodyPr/>
                    <a:lstStyle/>
                    <a:p>
                      <a:pPr marL="0" indent="0" algn="l" defTabSz="914400" rtl="0" eaLnBrk="1" latinLnBrk="0" hangingPunct="1">
                        <a:buFont typeface="+mj-lt"/>
                        <a:buNone/>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Maintenance of existing infrastructure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Final completion achieved. Preparation for Final account underway.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140831721"/>
                  </a:ext>
                </a:extLst>
              </a:tr>
              <a:tr h="1110746">
                <a:tc>
                  <a:txBody>
                    <a:bodyPr/>
                    <a:lstStyle/>
                    <a:p>
                      <a:pPr marL="0" indent="0" algn="l" defTabSz="914400" rtl="0" eaLnBrk="1" latinLnBrk="0" hangingPunct="1">
                        <a:buFont typeface="+mj-lt"/>
                        <a:buNone/>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Rolfontein Nature Reserve</a:t>
                      </a:r>
                    </a:p>
                    <a:p>
                      <a:pPr marL="0" indent="0" algn="l" defTabSz="914400" rtl="0" eaLnBrk="1" latinLnBrk="0" hangingPunct="1">
                        <a:buFont typeface="+mj-lt"/>
                        <a:buNone/>
                      </a:pPr>
                      <a:endParaRPr lang="en-ZA" sz="16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indent="0" algn="just" defTabSz="914400" rtl="0" eaLnBrk="1" latinLnBrk="0" hangingPunct="1">
                        <a:buFont typeface="+mj-lt"/>
                        <a:buNone/>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DBSA</a:t>
                      </a:r>
                    </a:p>
                    <a:p>
                      <a:pPr marL="0" indent="0" algn="just" defTabSz="914400" rtl="0" eaLnBrk="1" latinLnBrk="0" hangingPunct="1">
                        <a:buFont typeface="+mj-lt"/>
                        <a:buNone/>
                      </a:pPr>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indent="0" algn="just" defTabSz="914400" rtl="0" eaLnBrk="1" latinLnBrk="0" hangingPunct="1">
                        <a:buFont typeface="+mj-lt"/>
                        <a:buNone/>
                      </a:pPr>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indent="0" algn="l" defTabSz="914400" rtl="0" eaLnBrk="1" latinLnBrk="0" hangingPunct="1">
                        <a:buFont typeface="+mj-lt"/>
                        <a:buNone/>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Maintenance of existing infrastructure</a:t>
                      </a:r>
                    </a:p>
                    <a:p>
                      <a:pPr marL="0" indent="0" algn="l" defTabSz="914400" rtl="0" eaLnBrk="1" latinLnBrk="0" hangingPunct="1">
                        <a:buFont typeface="+mj-lt"/>
                        <a:buNone/>
                      </a:pPr>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Final completion achieved. Preparation for Final account underway.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indent="0" algn="just">
                        <a:buFont typeface="Arial" panose="020B0604020202020204" pitchFamily="34" charset="0"/>
                        <a:buNone/>
                      </a:pP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98608292"/>
                  </a:ext>
                </a:extLst>
              </a:tr>
            </a:tbl>
          </a:graphicData>
        </a:graphic>
      </p:graphicFrame>
      <p:graphicFrame>
        <p:nvGraphicFramePr>
          <p:cNvPr id="9" name="Table 8">
            <a:extLst>
              <a:ext uri="{FF2B5EF4-FFF2-40B4-BE49-F238E27FC236}">
                <a16:creationId xmlns:a16="http://schemas.microsoft.com/office/drawing/2014/main" id="{86F818F2-6B1D-4504-8762-0847DE517D18}"/>
              </a:ext>
            </a:extLst>
          </p:cNvPr>
          <p:cNvGraphicFramePr>
            <a:graphicFrameLocks noGrp="1"/>
          </p:cNvGraphicFramePr>
          <p:nvPr>
            <p:extLst>
              <p:ext uri="{D42A27DB-BD31-4B8C-83A1-F6EECF244321}">
                <p14:modId xmlns:p14="http://schemas.microsoft.com/office/powerpoint/2010/main" val="3200010080"/>
              </p:ext>
            </p:extLst>
          </p:nvPr>
        </p:nvGraphicFramePr>
        <p:xfrm>
          <a:off x="277903" y="4152026"/>
          <a:ext cx="11636194" cy="1066800"/>
        </p:xfrm>
        <a:graphic>
          <a:graphicData uri="http://schemas.openxmlformats.org/drawingml/2006/table">
            <a:tbl>
              <a:tblPr firstRow="1" bandRow="1">
                <a:tableStyleId>{21E4AEA4-8DFA-4A89-87EB-49C32662AFE0}</a:tableStyleId>
              </a:tblPr>
              <a:tblGrid>
                <a:gridCol w="1820523">
                  <a:extLst>
                    <a:ext uri="{9D8B030D-6E8A-4147-A177-3AD203B41FA5}">
                      <a16:colId xmlns:a16="http://schemas.microsoft.com/office/drawing/2014/main" val="3526472711"/>
                    </a:ext>
                  </a:extLst>
                </a:gridCol>
                <a:gridCol w="2304088">
                  <a:extLst>
                    <a:ext uri="{9D8B030D-6E8A-4147-A177-3AD203B41FA5}">
                      <a16:colId xmlns:a16="http://schemas.microsoft.com/office/drawing/2014/main" val="1114363887"/>
                    </a:ext>
                  </a:extLst>
                </a:gridCol>
                <a:gridCol w="2271555">
                  <a:extLst>
                    <a:ext uri="{9D8B030D-6E8A-4147-A177-3AD203B41FA5}">
                      <a16:colId xmlns:a16="http://schemas.microsoft.com/office/drawing/2014/main" val="1712543554"/>
                    </a:ext>
                  </a:extLst>
                </a:gridCol>
                <a:gridCol w="5240028">
                  <a:extLst>
                    <a:ext uri="{9D8B030D-6E8A-4147-A177-3AD203B41FA5}">
                      <a16:colId xmlns:a16="http://schemas.microsoft.com/office/drawing/2014/main" val="2094582301"/>
                    </a:ext>
                  </a:extLst>
                </a:gridCol>
              </a:tblGrid>
              <a:tr h="838073">
                <a:tc>
                  <a:txBody>
                    <a:bodyPr/>
                    <a:lstStyle/>
                    <a:p>
                      <a:pPr marL="0" indent="0" algn="l" defTabSz="914400" rtl="0" eaLnBrk="1" latinLnBrk="0" hangingPunct="1">
                        <a:buFont typeface="+mj-lt"/>
                        <a:buNone/>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Goegap and Witsand Nature Reserve</a:t>
                      </a:r>
                    </a:p>
                    <a:p>
                      <a:pPr marL="0" indent="0" algn="l" defTabSz="914400" rtl="0" eaLnBrk="1" latinLnBrk="0" hangingPunct="1">
                        <a:buFont typeface="+mj-lt"/>
                        <a:buNone/>
                      </a:pPr>
                      <a:endParaRPr lang="en-ZA" sz="16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solidFill>
                      <a:srgbClr val="FADAD2"/>
                    </a:solidFill>
                  </a:tcPr>
                </a:tc>
                <a:tc>
                  <a:txBody>
                    <a:bodyPr/>
                    <a:lstStyle/>
                    <a:p>
                      <a:pPr marL="0" indent="0" algn="just" defTabSz="914400" rtl="0" eaLnBrk="1" latinLnBrk="0" hangingPunct="1">
                        <a:buFont typeface="+mj-lt"/>
                        <a:buNone/>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DBSA</a:t>
                      </a:r>
                    </a:p>
                  </a:txBody>
                  <a:tcPr>
                    <a:solidFill>
                      <a:srgbClr val="FADAD2"/>
                    </a:solidFill>
                  </a:tcPr>
                </a:tc>
                <a:tc>
                  <a:txBody>
                    <a:bodyPr/>
                    <a:lstStyle/>
                    <a:p>
                      <a:pPr marL="0" indent="0" algn="l" defTabSz="914400" rtl="0" eaLnBrk="1" latinLnBrk="0" hangingPunct="1">
                        <a:buFont typeface="+mj-lt"/>
                        <a:buNone/>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Maintenance of existing infrastructure</a:t>
                      </a:r>
                    </a:p>
                  </a:txBody>
                  <a:tcPr>
                    <a:solidFill>
                      <a:srgbClr val="FADAD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Final completion achieved. Preparation for Final account underway.</a:t>
                      </a:r>
                    </a:p>
                    <a:p>
                      <a:pPr marL="0" indent="0" algn="just">
                        <a:buFont typeface="Arial" panose="020B0604020202020204" pitchFamily="34" charset="0"/>
                        <a:buNone/>
                      </a:pPr>
                      <a:endParaRPr lang="en-ZA" sz="1600" b="0" dirty="0">
                        <a:solidFill>
                          <a:schemeClr val="tx1"/>
                        </a:solidFill>
                        <a:latin typeface="Arial" panose="020B0604020202020204" pitchFamily="34" charset="0"/>
                        <a:cs typeface="Arial" panose="020B0604020202020204" pitchFamily="34" charset="0"/>
                      </a:endParaRPr>
                    </a:p>
                  </a:txBody>
                  <a:tcPr>
                    <a:solidFill>
                      <a:srgbClr val="FADAD2"/>
                    </a:solidFill>
                  </a:tcPr>
                </a:tc>
                <a:extLst>
                  <a:ext uri="{0D108BD9-81ED-4DB2-BD59-A6C34878D82A}">
                    <a16:rowId xmlns:a16="http://schemas.microsoft.com/office/drawing/2014/main" val="2732303727"/>
                  </a:ext>
                </a:extLst>
              </a:tr>
            </a:tbl>
          </a:graphicData>
        </a:graphic>
      </p:graphicFrame>
    </p:spTree>
    <p:extLst>
      <p:ext uri="{BB962C8B-B14F-4D97-AF65-F5344CB8AC3E}">
        <p14:creationId xmlns:p14="http://schemas.microsoft.com/office/powerpoint/2010/main" val="968597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1806773-BB32-445B-9E80-1863DC5C1B48}"/>
              </a:ext>
            </a:extLst>
          </p:cNvPr>
          <p:cNvSpPr>
            <a:spLocks noGrp="1"/>
          </p:cNvSpPr>
          <p:nvPr>
            <p:ph type="ftr" sz="quarter" idx="11"/>
          </p:nvPr>
        </p:nvSpPr>
        <p:spPr>
          <a:xfrm>
            <a:off x="104554" y="6416316"/>
            <a:ext cx="8770257"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CMT Report </a:t>
            </a:r>
            <a:r>
              <a:rPr lang="en-US" sz="900" i="1" dirty="0">
                <a:solidFill>
                  <a:prstClr val="white">
                    <a:lumMod val="65000"/>
                  </a:prstClr>
                </a:solidFill>
                <a:latin typeface="Arial" panose="020B0604020202020204" pitchFamily="34" charset="0"/>
                <a:cs typeface="Arial" panose="020B0604020202020204" pitchFamily="34" charset="0"/>
              </a:rPr>
              <a:t>17 October</a:t>
            </a:r>
            <a:r>
              <a:rPr kumimoji="0" lang="en-US" sz="900" b="0" i="1"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 2024</a:t>
            </a:r>
          </a:p>
        </p:txBody>
      </p:sp>
      <p:sp>
        <p:nvSpPr>
          <p:cNvPr id="3" name="Slide Number Placeholder 2">
            <a:extLst>
              <a:ext uri="{FF2B5EF4-FFF2-40B4-BE49-F238E27FC236}">
                <a16:creationId xmlns:a16="http://schemas.microsoft.com/office/drawing/2014/main" id="{6EEC9D05-CC07-4103-A401-7DA56C79E0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0FEAE8-3F87-4A99-BAF2-EE59B96B6E72}" type="slidenum">
              <a:rPr kumimoji="0" lang="en-ZA" sz="900" b="1" i="0" u="none" strike="noStrike" kern="1200" cap="none" spc="0" normalizeH="0" baseline="0" noProof="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ZA" sz="900" b="1"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D432AF31-F9F8-45D9-8E4E-D221D9AB5CEF}"/>
              </a:ext>
            </a:extLst>
          </p:cNvPr>
          <p:cNvGraphicFramePr>
            <a:graphicFrameLocks noGrp="1"/>
          </p:cNvGraphicFramePr>
          <p:nvPr>
            <p:ph idx="1"/>
            <p:extLst>
              <p:ext uri="{D42A27DB-BD31-4B8C-83A1-F6EECF244321}">
                <p14:modId xmlns:p14="http://schemas.microsoft.com/office/powerpoint/2010/main" val="531886041"/>
              </p:ext>
            </p:extLst>
          </p:nvPr>
        </p:nvGraphicFramePr>
        <p:xfrm>
          <a:off x="262759" y="521197"/>
          <a:ext cx="11561379" cy="5444229"/>
        </p:xfrm>
        <a:graphic>
          <a:graphicData uri="http://schemas.openxmlformats.org/drawingml/2006/table">
            <a:tbl>
              <a:tblPr firstRow="1" bandRow="1">
                <a:tableStyleId>{21E4AEA4-8DFA-4A89-87EB-49C32662AFE0}</a:tableStyleId>
              </a:tblPr>
              <a:tblGrid>
                <a:gridCol w="1765986">
                  <a:extLst>
                    <a:ext uri="{9D8B030D-6E8A-4147-A177-3AD203B41FA5}">
                      <a16:colId xmlns:a16="http://schemas.microsoft.com/office/drawing/2014/main" val="1406403804"/>
                    </a:ext>
                  </a:extLst>
                </a:gridCol>
                <a:gridCol w="2185144">
                  <a:extLst>
                    <a:ext uri="{9D8B030D-6E8A-4147-A177-3AD203B41FA5}">
                      <a16:colId xmlns:a16="http://schemas.microsoft.com/office/drawing/2014/main" val="2077746817"/>
                    </a:ext>
                  </a:extLst>
                </a:gridCol>
                <a:gridCol w="4371276">
                  <a:extLst>
                    <a:ext uri="{9D8B030D-6E8A-4147-A177-3AD203B41FA5}">
                      <a16:colId xmlns:a16="http://schemas.microsoft.com/office/drawing/2014/main" val="1169711261"/>
                    </a:ext>
                  </a:extLst>
                </a:gridCol>
                <a:gridCol w="3238973">
                  <a:extLst>
                    <a:ext uri="{9D8B030D-6E8A-4147-A177-3AD203B41FA5}">
                      <a16:colId xmlns:a16="http://schemas.microsoft.com/office/drawing/2014/main" val="1787973831"/>
                    </a:ext>
                  </a:extLst>
                </a:gridCol>
              </a:tblGrid>
              <a:tr h="549196">
                <a:tc>
                  <a:txBody>
                    <a:bodyPr/>
                    <a:lstStyle/>
                    <a:p>
                      <a:r>
                        <a:rPr lang="en-US" dirty="0">
                          <a:solidFill>
                            <a:schemeClr val="tx1"/>
                          </a:solidFill>
                        </a:rPr>
                        <a:t>Name of the project</a:t>
                      </a:r>
                      <a:endParaRPr lang="en-ZA" dirty="0">
                        <a:solidFill>
                          <a:schemeClr val="tx1"/>
                        </a:solidFill>
                      </a:endParaRPr>
                    </a:p>
                  </a:txBody>
                  <a:tcPr/>
                </a:tc>
                <a:tc>
                  <a:txBody>
                    <a:bodyPr/>
                    <a:lstStyle/>
                    <a:p>
                      <a:r>
                        <a:rPr lang="en-US" dirty="0">
                          <a:solidFill>
                            <a:schemeClr val="tx1"/>
                          </a:solidFill>
                        </a:rPr>
                        <a:t>Implementing Agent</a:t>
                      </a:r>
                      <a:endParaRPr lang="en-ZA" dirty="0">
                        <a:solidFill>
                          <a:schemeClr val="tx1"/>
                        </a:solidFill>
                      </a:endParaRPr>
                    </a:p>
                  </a:txBody>
                  <a:tcPr/>
                </a:tc>
                <a:tc>
                  <a:txBody>
                    <a:bodyPr/>
                    <a:lstStyle/>
                    <a:p>
                      <a:r>
                        <a:rPr lang="en-US" dirty="0">
                          <a:solidFill>
                            <a:schemeClr val="tx1"/>
                          </a:solidFill>
                        </a:rPr>
                        <a:t>Project description</a:t>
                      </a:r>
                      <a:endParaRPr lang="en-ZA" dirty="0">
                        <a:solidFill>
                          <a:schemeClr val="tx1"/>
                        </a:solidFill>
                      </a:endParaRPr>
                    </a:p>
                  </a:txBody>
                  <a:tcPr/>
                </a:tc>
                <a:tc>
                  <a:txBody>
                    <a:bodyPr/>
                    <a:lstStyle/>
                    <a:p>
                      <a:r>
                        <a:rPr lang="en-US" dirty="0">
                          <a:solidFill>
                            <a:schemeClr val="tx1"/>
                          </a:solidFill>
                        </a:rPr>
                        <a:t>Progress</a:t>
                      </a:r>
                      <a:endParaRPr lang="en-ZA" dirty="0">
                        <a:solidFill>
                          <a:schemeClr val="tx1"/>
                        </a:solidFill>
                      </a:endParaRPr>
                    </a:p>
                  </a:txBody>
                  <a:tcPr/>
                </a:tc>
                <a:extLst>
                  <a:ext uri="{0D108BD9-81ED-4DB2-BD59-A6C34878D82A}">
                    <a16:rowId xmlns:a16="http://schemas.microsoft.com/office/drawing/2014/main" val="1871343048"/>
                  </a:ext>
                </a:extLst>
              </a:tr>
              <a:tr h="706109">
                <a:tc>
                  <a:txBody>
                    <a:bodyPr/>
                    <a:lstStyle/>
                    <a:p>
                      <a:pPr marL="0" indent="0" algn="l" defTabSz="914400" rtl="0" eaLnBrk="1" latinLnBrk="0" hangingPunct="1">
                        <a:buFont typeface="+mj-lt"/>
                        <a:buNone/>
                      </a:pPr>
                      <a:r>
                        <a:rPr lang="en-ZA" sz="1600" b="0" i="0" u="none" strike="noStrike" kern="1200" baseline="0" dirty="0" err="1">
                          <a:solidFill>
                            <a:schemeClr val="dk1"/>
                          </a:solidFill>
                          <a:latin typeface="Arial" panose="020B0604020202020204" pitchFamily="34" charset="0"/>
                          <a:ea typeface="+mn-ea"/>
                          <a:cs typeface="Arial" panose="020B0604020202020204" pitchFamily="34" charset="0"/>
                        </a:rPr>
                        <a:t>Khomani</a:t>
                      </a:r>
                      <a:r>
                        <a:rPr lang="en-ZA" sz="1600" b="0" i="0" u="none" strike="noStrike" kern="1200" baseline="0" dirty="0">
                          <a:solidFill>
                            <a:schemeClr val="dk1"/>
                          </a:solidFill>
                          <a:latin typeface="Arial" panose="020B0604020202020204" pitchFamily="34" charset="0"/>
                          <a:ea typeface="+mn-ea"/>
                          <a:cs typeface="Arial" panose="020B0604020202020204" pitchFamily="34" charset="0"/>
                        </a:rPr>
                        <a:t> San Interpretative Centre and Narrative Development </a:t>
                      </a:r>
                    </a:p>
                  </a:txBody>
                  <a:tcPr/>
                </a:tc>
                <a:tc>
                  <a:txBody>
                    <a:bodyPr/>
                    <a:lstStyle/>
                    <a:p>
                      <a:pPr marL="0" indent="0" algn="l" defTabSz="914400" rtl="0" eaLnBrk="1" latinLnBrk="0" hangingPunct="1">
                        <a:buFont typeface="+mj-lt"/>
                        <a:buNone/>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SANParks</a:t>
                      </a:r>
                    </a:p>
                  </a:txBody>
                  <a:tcPr/>
                </a:tc>
                <a:tc>
                  <a:txBody>
                    <a:bodyPr/>
                    <a:lstStyle/>
                    <a:p>
                      <a:pPr marL="0" indent="0" algn="l" defTabSz="914400" rtl="0" eaLnBrk="1" latinLnBrk="0" hangingPunct="1">
                        <a:buFont typeface="+mj-lt"/>
                        <a:buNone/>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The implementation of the exhibition and refurbishment of the interpretative centre and narrative development.</a:t>
                      </a:r>
                    </a:p>
                  </a:txBody>
                  <a:tcPr/>
                </a:tc>
                <a:tc>
                  <a:txBody>
                    <a:bodyPr/>
                    <a:lstStyle/>
                    <a:p>
                      <a:pPr marL="0" indent="0" algn="l" defTabSz="914400" rtl="0" eaLnBrk="1" latinLnBrk="0" hangingPunct="1">
                        <a:buFont typeface="+mj-lt"/>
                        <a:buNone/>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Project completed in March 2023 and launched on 19 July 2023. </a:t>
                      </a:r>
                    </a:p>
                  </a:txBody>
                  <a:tcPr/>
                </a:tc>
                <a:extLst>
                  <a:ext uri="{0D108BD9-81ED-4DB2-BD59-A6C34878D82A}">
                    <a16:rowId xmlns:a16="http://schemas.microsoft.com/office/drawing/2014/main" val="475916226"/>
                  </a:ext>
                </a:extLst>
              </a:tr>
              <a:tr h="915327">
                <a:tc>
                  <a:txBody>
                    <a:bodyPr/>
                    <a:lstStyle/>
                    <a:p>
                      <a:pPr algn="l"/>
                      <a:r>
                        <a:rPr lang="it-IT" sz="1600" b="0" i="0" u="none" strike="noStrike" kern="1200" baseline="0" dirty="0">
                          <a:solidFill>
                            <a:schemeClr val="dk1"/>
                          </a:solidFill>
                          <a:latin typeface="Arial" panose="020B0604020202020204" pitchFamily="34" charset="0"/>
                          <a:ea typeface="+mn-ea"/>
                          <a:cs typeface="Arial" panose="020B0604020202020204" pitchFamily="34" charset="0"/>
                        </a:rPr>
                        <a:t>Square Kilometre Array (SKA) Visitor Interpretation Centre (</a:t>
                      </a: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co-funded with the Department of  Science and Innovation</a:t>
                      </a:r>
                      <a:endParaRPr lang="en-ZA"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l"/>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South African Radio Astronomy Observatory (SARAO)</a:t>
                      </a:r>
                    </a:p>
                  </a:txBody>
                  <a:tcPr/>
                </a:tc>
                <a:tc>
                  <a:txBody>
                    <a:bodyPr/>
                    <a:lstStyle/>
                    <a:p>
                      <a:pPr algn="l"/>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Construction of the Carnarvon Science Exploratorium </a:t>
                      </a:r>
                    </a:p>
                    <a:p>
                      <a:pPr algn="l"/>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l" defTabSz="914400" rtl="0" eaLnBrk="1" latinLnBrk="0" hangingPunct="1"/>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Site studies and detailed concept are done. Procurement processes for appointment of construction Contractor underway.</a:t>
                      </a:r>
                    </a:p>
                  </a:txBody>
                  <a:tcPr/>
                </a:tc>
                <a:extLst>
                  <a:ext uri="{0D108BD9-81ED-4DB2-BD59-A6C34878D82A}">
                    <a16:rowId xmlns:a16="http://schemas.microsoft.com/office/drawing/2014/main" val="1967280361"/>
                  </a:ext>
                </a:extLst>
              </a:tr>
              <a:tr h="1207509">
                <a:tc>
                  <a:txBody>
                    <a:bodyPr/>
                    <a:lstStyle/>
                    <a:p>
                      <a:pPr marL="0" indent="0" algn="l" defTabSz="914400" rtl="0" eaLnBrk="1" latinLnBrk="0" hangingPunct="1">
                        <a:buFont typeface="+mj-lt"/>
                        <a:buNone/>
                      </a:pPr>
                      <a:endParaRPr lang="en-ZA"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indent="0" algn="l" defTabSz="914400" rtl="0" eaLnBrk="1" latinLnBrk="0" hangingPunct="1">
                        <a:buFont typeface="+mj-lt"/>
                        <a:buNone/>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SANParks</a:t>
                      </a:r>
                    </a:p>
                    <a:p>
                      <a:pPr marL="0" indent="0" algn="l" defTabSz="914400" rtl="0" eaLnBrk="1" latinLnBrk="0" hangingPunct="1">
                        <a:buFont typeface="+mj-lt"/>
                        <a:buNone/>
                      </a:pPr>
                      <a:endParaRPr lang="en-US"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Maintenance of existing infrastructure.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indent="0" algn="l">
                        <a:buFont typeface="Arial" panose="020B0604020202020204" pitchFamily="34" charset="0"/>
                        <a:buNone/>
                      </a:pPr>
                      <a:r>
                        <a:rPr lang="en-US" sz="1600" baseline="0" dirty="0">
                          <a:solidFill>
                            <a:schemeClr val="tx1"/>
                          </a:solidFill>
                          <a:latin typeface="Arial" panose="020B0604020202020204" pitchFamily="34" charset="0"/>
                          <a:cs typeface="Arial" panose="020B0604020202020204" pitchFamily="34" charset="0"/>
                        </a:rPr>
                        <a:t>Maintenance work completed in March 2023. Close - out processes concluded. </a:t>
                      </a:r>
                    </a:p>
                    <a:p>
                      <a:pPr marL="0" indent="0" algn="l">
                        <a:buFont typeface="Arial" panose="020B0604020202020204" pitchFamily="34" charset="0"/>
                        <a:buNone/>
                      </a:pPr>
                      <a:endParaRPr lang="en-US" sz="1600" baseline="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42421220"/>
                  </a:ext>
                </a:extLst>
              </a:tr>
            </a:tbl>
          </a:graphicData>
        </a:graphic>
      </p:graphicFrame>
      <p:sp>
        <p:nvSpPr>
          <p:cNvPr id="5" name="Title 3">
            <a:extLst>
              <a:ext uri="{FF2B5EF4-FFF2-40B4-BE49-F238E27FC236}">
                <a16:creationId xmlns:a16="http://schemas.microsoft.com/office/drawing/2014/main" id="{EEBE8E82-588A-4169-AEEE-FADA1CA2B579}"/>
              </a:ext>
            </a:extLst>
          </p:cNvPr>
          <p:cNvSpPr>
            <a:spLocks noGrp="1"/>
          </p:cNvSpPr>
          <p:nvPr>
            <p:ph type="title"/>
          </p:nvPr>
        </p:nvSpPr>
        <p:spPr>
          <a:xfrm>
            <a:off x="1997527" y="64009"/>
            <a:ext cx="7886700" cy="457186"/>
          </a:xfrm>
        </p:spPr>
        <p:txBody>
          <a:bodyPr>
            <a:normAutofit fontScale="90000"/>
          </a:bodyPr>
          <a:lstStyle/>
          <a:p>
            <a:pPr algn="ctr"/>
            <a:r>
              <a:rPr lang="en-US" dirty="0"/>
              <a:t>Northern Cape - Project information </a:t>
            </a:r>
            <a:endParaRPr lang="en-ZA" dirty="0"/>
          </a:p>
        </p:txBody>
      </p:sp>
      <p:graphicFrame>
        <p:nvGraphicFramePr>
          <p:cNvPr id="4" name="Table 3">
            <a:extLst>
              <a:ext uri="{FF2B5EF4-FFF2-40B4-BE49-F238E27FC236}">
                <a16:creationId xmlns:a16="http://schemas.microsoft.com/office/drawing/2014/main" id="{2FA61732-457A-4742-8B7C-B5145296DC2F}"/>
              </a:ext>
            </a:extLst>
          </p:cNvPr>
          <p:cNvGraphicFramePr>
            <a:graphicFrameLocks noGrp="1"/>
          </p:cNvGraphicFramePr>
          <p:nvPr>
            <p:extLst>
              <p:ext uri="{D42A27DB-BD31-4B8C-83A1-F6EECF244321}">
                <p14:modId xmlns:p14="http://schemas.microsoft.com/office/powerpoint/2010/main" val="872655629"/>
              </p:ext>
            </p:extLst>
          </p:nvPr>
        </p:nvGraphicFramePr>
        <p:xfrm>
          <a:off x="262759" y="4771697"/>
          <a:ext cx="11561379" cy="694358"/>
        </p:xfrm>
        <a:graphic>
          <a:graphicData uri="http://schemas.openxmlformats.org/drawingml/2006/table">
            <a:tbl>
              <a:tblPr firstRow="1" bandRow="1">
                <a:tableStyleId>{21E4AEA4-8DFA-4A89-87EB-49C32662AFE0}</a:tableStyleId>
              </a:tblPr>
              <a:tblGrid>
                <a:gridCol w="1765986">
                  <a:extLst>
                    <a:ext uri="{9D8B030D-6E8A-4147-A177-3AD203B41FA5}">
                      <a16:colId xmlns:a16="http://schemas.microsoft.com/office/drawing/2014/main" val="744348298"/>
                    </a:ext>
                  </a:extLst>
                </a:gridCol>
                <a:gridCol w="2196414">
                  <a:extLst>
                    <a:ext uri="{9D8B030D-6E8A-4147-A177-3AD203B41FA5}">
                      <a16:colId xmlns:a16="http://schemas.microsoft.com/office/drawing/2014/main" val="519584908"/>
                    </a:ext>
                  </a:extLst>
                </a:gridCol>
                <a:gridCol w="4382813">
                  <a:extLst>
                    <a:ext uri="{9D8B030D-6E8A-4147-A177-3AD203B41FA5}">
                      <a16:colId xmlns:a16="http://schemas.microsoft.com/office/drawing/2014/main" val="2553208063"/>
                    </a:ext>
                  </a:extLst>
                </a:gridCol>
                <a:gridCol w="3216166">
                  <a:extLst>
                    <a:ext uri="{9D8B030D-6E8A-4147-A177-3AD203B41FA5}">
                      <a16:colId xmlns:a16="http://schemas.microsoft.com/office/drawing/2014/main" val="394558262"/>
                    </a:ext>
                  </a:extLst>
                </a:gridCol>
              </a:tblGrid>
              <a:tr h="694358">
                <a:tc>
                  <a:txBody>
                    <a:bodyPr/>
                    <a:lstStyle/>
                    <a:p>
                      <a:pPr marL="0" indent="0" algn="l" defTabSz="914400" rtl="0" eaLnBrk="1" latinLnBrk="0" hangingPunct="1">
                        <a:buFont typeface="+mj-lt"/>
                        <a:buNone/>
                      </a:pPr>
                      <a:endParaRPr lang="en-ZA"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solidFill>
                      <a:srgbClr val="FADAD2"/>
                    </a:solidFill>
                  </a:tcPr>
                </a:tc>
                <a:tc>
                  <a:txBody>
                    <a:bodyPr/>
                    <a:lstStyle/>
                    <a:p>
                      <a:pPr marL="0" indent="0" algn="l" defTabSz="914400" rtl="0" eaLnBrk="1" latinLnBrk="0" hangingPunct="1">
                        <a:buFont typeface="+mj-lt"/>
                        <a:buNone/>
                      </a:pPr>
                      <a:endParaRPr lang="en-US"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solidFill>
                      <a:srgbClr val="FADA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solidFill>
                      <a:srgbClr val="FADAD2"/>
                    </a:solidFill>
                  </a:tcPr>
                </a:tc>
                <a:tc>
                  <a:txBody>
                    <a:bodyPr/>
                    <a:lstStyle/>
                    <a:p>
                      <a:pPr marL="0" indent="0" algn="l">
                        <a:buFont typeface="Arial" panose="020B0604020202020204" pitchFamily="34" charset="0"/>
                        <a:buNone/>
                      </a:pPr>
                      <a:endParaRPr lang="en-US" sz="1600" baseline="0" dirty="0">
                        <a:solidFill>
                          <a:schemeClr val="tx1"/>
                        </a:solidFill>
                        <a:latin typeface="Arial" panose="020B0604020202020204" pitchFamily="34" charset="0"/>
                        <a:cs typeface="Arial" panose="020B0604020202020204" pitchFamily="34" charset="0"/>
                      </a:endParaRPr>
                    </a:p>
                  </a:txBody>
                  <a:tcPr>
                    <a:solidFill>
                      <a:srgbClr val="FADAD2"/>
                    </a:solidFill>
                  </a:tcPr>
                </a:tc>
                <a:extLst>
                  <a:ext uri="{0D108BD9-81ED-4DB2-BD59-A6C34878D82A}">
                    <a16:rowId xmlns:a16="http://schemas.microsoft.com/office/drawing/2014/main" val="3687738753"/>
                  </a:ext>
                </a:extLst>
              </a:tr>
            </a:tbl>
          </a:graphicData>
        </a:graphic>
      </p:graphicFrame>
    </p:spTree>
    <p:extLst>
      <p:ext uri="{BB962C8B-B14F-4D97-AF65-F5344CB8AC3E}">
        <p14:creationId xmlns:p14="http://schemas.microsoft.com/office/powerpoint/2010/main" val="818261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40FEAE8-3F87-4A99-BAF2-EE59B96B6E72}" type="slidenum">
              <a:rPr lang="en-ZA" sz="900">
                <a:solidFill>
                  <a:prstClr val="white">
                    <a:lumMod val="65000"/>
                  </a:prstClr>
                </a:solidFill>
                <a:latin typeface="Arial" panose="020B0604020202020204" pitchFamily="34" charset="0"/>
                <a:cs typeface="Arial" panose="020B0604020202020204" pitchFamily="34" charset="0"/>
              </a:rPr>
              <a:pPr>
                <a:defRPr/>
              </a:pPr>
              <a:t>13</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7" name="Title 3">
            <a:extLst>
              <a:ext uri="{FF2B5EF4-FFF2-40B4-BE49-F238E27FC236}">
                <a16:creationId xmlns:a16="http://schemas.microsoft.com/office/drawing/2014/main" id="{D9387E58-CE25-45CF-B482-7EF3C022D15F}"/>
              </a:ext>
            </a:extLst>
          </p:cNvPr>
          <p:cNvSpPr>
            <a:spLocks noGrp="1"/>
          </p:cNvSpPr>
          <p:nvPr>
            <p:ph type="title"/>
          </p:nvPr>
        </p:nvSpPr>
        <p:spPr>
          <a:xfrm>
            <a:off x="1383511" y="227579"/>
            <a:ext cx="9144000" cy="678426"/>
          </a:xfrm>
        </p:spPr>
        <p:txBody>
          <a:bodyPr>
            <a:noAutofit/>
          </a:bodyPr>
          <a:lstStyle/>
          <a:p>
            <a:pPr algn="ctr"/>
            <a:r>
              <a:rPr lang="en-US" dirty="0">
                <a:solidFill>
                  <a:srgbClr val="F26522"/>
                </a:solidFill>
              </a:rPr>
              <a:t> </a:t>
            </a:r>
            <a:br>
              <a:rPr lang="en-US" dirty="0">
                <a:solidFill>
                  <a:srgbClr val="F26522"/>
                </a:solidFill>
              </a:rPr>
            </a:br>
            <a:r>
              <a:rPr lang="en-US" dirty="0">
                <a:solidFill>
                  <a:srgbClr val="F26522"/>
                </a:solidFill>
              </a:rPr>
              <a:t>Northern Cape Job Opportunities</a:t>
            </a:r>
            <a:endParaRPr lang="en-ZA" dirty="0">
              <a:solidFill>
                <a:schemeClr val="tx1"/>
              </a:solidFill>
            </a:endParaRPr>
          </a:p>
        </p:txBody>
      </p:sp>
      <p:graphicFrame>
        <p:nvGraphicFramePr>
          <p:cNvPr id="5" name="Table 4"/>
          <p:cNvGraphicFramePr>
            <a:graphicFrameLocks noGrp="1"/>
          </p:cNvGraphicFramePr>
          <p:nvPr/>
        </p:nvGraphicFramePr>
        <p:xfrm>
          <a:off x="1524000" y="1290370"/>
          <a:ext cx="8863022" cy="3413760"/>
        </p:xfrm>
        <a:graphic>
          <a:graphicData uri="http://schemas.openxmlformats.org/drawingml/2006/table">
            <a:tbl>
              <a:tblPr firstRow="1" bandRow="1">
                <a:tableStyleId>{5C22544A-7EE6-4342-B048-85BDC9FD1C3A}</a:tableStyleId>
              </a:tblPr>
              <a:tblGrid>
                <a:gridCol w="2349128">
                  <a:extLst>
                    <a:ext uri="{9D8B030D-6E8A-4147-A177-3AD203B41FA5}">
                      <a16:colId xmlns:a16="http://schemas.microsoft.com/office/drawing/2014/main" val="2802024755"/>
                    </a:ext>
                  </a:extLst>
                </a:gridCol>
                <a:gridCol w="1562979">
                  <a:extLst>
                    <a:ext uri="{9D8B030D-6E8A-4147-A177-3AD203B41FA5}">
                      <a16:colId xmlns:a16="http://schemas.microsoft.com/office/drawing/2014/main" val="311457234"/>
                    </a:ext>
                  </a:extLst>
                </a:gridCol>
                <a:gridCol w="1405707">
                  <a:extLst>
                    <a:ext uri="{9D8B030D-6E8A-4147-A177-3AD203B41FA5}">
                      <a16:colId xmlns:a16="http://schemas.microsoft.com/office/drawing/2014/main" val="4075583534"/>
                    </a:ext>
                  </a:extLst>
                </a:gridCol>
                <a:gridCol w="1772604">
                  <a:extLst>
                    <a:ext uri="{9D8B030D-6E8A-4147-A177-3AD203B41FA5}">
                      <a16:colId xmlns:a16="http://schemas.microsoft.com/office/drawing/2014/main" val="571625116"/>
                    </a:ext>
                  </a:extLst>
                </a:gridCol>
                <a:gridCol w="1772604">
                  <a:extLst>
                    <a:ext uri="{9D8B030D-6E8A-4147-A177-3AD203B41FA5}">
                      <a16:colId xmlns:a16="http://schemas.microsoft.com/office/drawing/2014/main" val="2675864178"/>
                    </a:ext>
                  </a:extLst>
                </a:gridCol>
              </a:tblGrid>
              <a:tr h="284741">
                <a:tc>
                  <a:txBody>
                    <a:bodyPr/>
                    <a:lstStyle/>
                    <a:p>
                      <a:r>
                        <a:rPr lang="en-ZA" sz="1600" dirty="0">
                          <a:latin typeface="Arial" panose="020B0604020202020204" pitchFamily="34" charset="0"/>
                          <a:cs typeface="Arial" panose="020B0604020202020204" pitchFamily="34" charset="0"/>
                        </a:rPr>
                        <a:t>Project Name</a:t>
                      </a:r>
                    </a:p>
                  </a:txBody>
                  <a:tcPr>
                    <a:solidFill>
                      <a:schemeClr val="accent2"/>
                    </a:solidFill>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Work Opportunities created as at August 2024</a:t>
                      </a:r>
                    </a:p>
                  </a:txBody>
                  <a:tcPr>
                    <a:solidFill>
                      <a:schemeClr val="accent2"/>
                    </a:solidFill>
                  </a:tcPr>
                </a:tc>
                <a:tc hMerge="1">
                  <a:txBody>
                    <a:bodyPr/>
                    <a:lstStyle/>
                    <a:p>
                      <a:endParaRPr lang="en-ZA"/>
                    </a:p>
                  </a:txBody>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val="3882430691"/>
                  </a:ext>
                </a:extLst>
              </a:tr>
              <a:tr h="491826">
                <a:tc>
                  <a:txBody>
                    <a:bodyPr/>
                    <a:lstStyle/>
                    <a:p>
                      <a:endParaRPr lang="en-ZA" sz="1600" dirty="0">
                        <a:solidFill>
                          <a:schemeClr val="tx1"/>
                        </a:solidFill>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r>
                        <a:rPr lang="en-ZA" sz="1600" dirty="0">
                          <a:solidFill>
                            <a:schemeClr val="tx1"/>
                          </a:solidFill>
                          <a:latin typeface="Arial" panose="020B0604020202020204" pitchFamily="34" charset="0"/>
                          <a:cs typeface="Arial" panose="020B0604020202020204" pitchFamily="34" charset="0"/>
                        </a:rPr>
                        <a:t>Jobs created </a:t>
                      </a:r>
                    </a:p>
                  </a:txBody>
                  <a:tcPr>
                    <a:solidFill>
                      <a:schemeClr val="accent2">
                        <a:lumMod val="20000"/>
                        <a:lumOff val="80000"/>
                      </a:schemeClr>
                    </a:solidFill>
                  </a:tcPr>
                </a:tc>
                <a:tc>
                  <a:txBody>
                    <a:bodyPr/>
                    <a:lstStyle/>
                    <a:p>
                      <a:r>
                        <a:rPr lang="en-ZA" sz="1600" dirty="0">
                          <a:solidFill>
                            <a:schemeClr val="tx1"/>
                          </a:solidFill>
                          <a:latin typeface="Arial" panose="020B0604020202020204" pitchFamily="34" charset="0"/>
                          <a:cs typeface="Arial" panose="020B0604020202020204" pitchFamily="34" charset="0"/>
                        </a:rPr>
                        <a:t>Youth</a:t>
                      </a:r>
                    </a:p>
                  </a:txBody>
                  <a:tcPr>
                    <a:solidFill>
                      <a:schemeClr val="accent2">
                        <a:lumMod val="20000"/>
                        <a:lumOff val="80000"/>
                      </a:schemeClr>
                    </a:solidFill>
                  </a:tcPr>
                </a:tc>
                <a:tc>
                  <a:txBody>
                    <a:bodyPr/>
                    <a:lstStyle/>
                    <a:p>
                      <a:r>
                        <a:rPr lang="en-ZA" sz="1600" dirty="0">
                          <a:solidFill>
                            <a:schemeClr val="tx1"/>
                          </a:solidFill>
                          <a:latin typeface="Arial" panose="020B0604020202020204" pitchFamily="34" charset="0"/>
                          <a:cs typeface="Arial" panose="020B0604020202020204" pitchFamily="34" charset="0"/>
                        </a:rPr>
                        <a:t>Women</a:t>
                      </a:r>
                    </a:p>
                  </a:txBody>
                  <a:tcPr>
                    <a:solidFill>
                      <a:schemeClr val="accent2">
                        <a:lumMod val="20000"/>
                        <a:lumOff val="80000"/>
                      </a:schemeClr>
                    </a:solidFill>
                  </a:tcPr>
                </a:tc>
                <a:tc>
                  <a:txBody>
                    <a:bodyPr/>
                    <a:lstStyle/>
                    <a:p>
                      <a:r>
                        <a:rPr lang="en-ZA" sz="1600" dirty="0">
                          <a:solidFill>
                            <a:schemeClr val="tx1"/>
                          </a:solidFill>
                          <a:latin typeface="Arial" panose="020B0604020202020204" pitchFamily="34" charset="0"/>
                          <a:cs typeface="Arial" panose="020B0604020202020204" pitchFamily="34" charset="0"/>
                        </a:rPr>
                        <a:t>People with</a:t>
                      </a:r>
                      <a:r>
                        <a:rPr lang="en-ZA" sz="1600" baseline="0" dirty="0">
                          <a:solidFill>
                            <a:schemeClr val="tx1"/>
                          </a:solidFill>
                          <a:latin typeface="Arial" panose="020B0604020202020204" pitchFamily="34" charset="0"/>
                          <a:cs typeface="Arial" panose="020B0604020202020204" pitchFamily="34" charset="0"/>
                        </a:rPr>
                        <a:t> disability </a:t>
                      </a:r>
                      <a:endParaRPr lang="en-ZA" sz="1600" dirty="0">
                        <a:solidFill>
                          <a:schemeClr val="tx1"/>
                        </a:solidFill>
                        <a:latin typeface="Arial" panose="020B0604020202020204" pitchFamily="34" charset="0"/>
                        <a:cs typeface="Arial" panose="020B0604020202020204" pitchFamily="34" charset="0"/>
                      </a:endParaRPr>
                    </a:p>
                  </a:txBody>
                  <a:tcPr>
                    <a:solidFill>
                      <a:schemeClr val="accent2">
                        <a:lumMod val="20000"/>
                        <a:lumOff val="80000"/>
                      </a:schemeClr>
                    </a:solidFill>
                  </a:tcPr>
                </a:tc>
                <a:extLst>
                  <a:ext uri="{0D108BD9-81ED-4DB2-BD59-A6C34878D82A}">
                    <a16:rowId xmlns:a16="http://schemas.microsoft.com/office/drawing/2014/main" val="1112777143"/>
                  </a:ext>
                </a:extLst>
              </a:tr>
              <a:tr h="491826">
                <a:tc>
                  <a:txBody>
                    <a:bodyPr/>
                    <a:lstStyle/>
                    <a:p>
                      <a:pPr marL="0" marR="0" lvl="0" indent="0" algn="just" defTabSz="914400" rtl="0" eaLnBrk="1" fontAlgn="ctr" latinLnBrk="0" hangingPunct="1">
                        <a:lnSpc>
                          <a:spcPct val="100000"/>
                        </a:lnSpc>
                        <a:spcBef>
                          <a:spcPts val="0"/>
                        </a:spcBef>
                        <a:spcAft>
                          <a:spcPts val="0"/>
                        </a:spcAft>
                        <a:buClrTx/>
                        <a:buSzTx/>
                        <a:buFont typeface="+mj-lt"/>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Orange River Mouth</a:t>
                      </a:r>
                    </a:p>
                    <a:p>
                      <a:pPr marL="0" marR="0" lvl="0" indent="0" algn="just" defTabSz="914400" rtl="0" eaLnBrk="1" fontAlgn="ctr" latinLnBrk="0" hangingPunct="1">
                        <a:lnSpc>
                          <a:spcPct val="100000"/>
                        </a:lnSpc>
                        <a:spcBef>
                          <a:spcPts val="0"/>
                        </a:spcBef>
                        <a:spcAft>
                          <a:spcPts val="0"/>
                        </a:spcAft>
                        <a:buClrTx/>
                        <a:buSzTx/>
                        <a:buFont typeface="+mj-lt"/>
                        <a:buNone/>
                        <a:tabLst/>
                        <a:defRPr/>
                      </a:pP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solidFill>
                      <a:schemeClr val="accent2">
                        <a:lumMod val="20000"/>
                        <a:lumOff val="80000"/>
                      </a:schemeClr>
                    </a:solidFill>
                  </a:tcPr>
                </a:tc>
                <a:tc>
                  <a:txBody>
                    <a:bodyPr/>
                    <a:lstStyle/>
                    <a:p>
                      <a:pPr algn="l"/>
                      <a:r>
                        <a:rPr lang="en-US" sz="1600" b="0" dirty="0">
                          <a:solidFill>
                            <a:schemeClr val="tx1"/>
                          </a:solidFill>
                          <a:latin typeface="Arial" panose="020B0604020202020204" pitchFamily="34" charset="0"/>
                          <a:cs typeface="Arial" panose="020B0604020202020204" pitchFamily="34" charset="0"/>
                        </a:rPr>
                        <a:t>0</a:t>
                      </a:r>
                      <a:endParaRPr lang="en-ZA" sz="1600" b="0" dirty="0">
                        <a:solidFill>
                          <a:schemeClr val="tx1"/>
                        </a:solidFill>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pPr algn="l"/>
                      <a:r>
                        <a:rPr lang="en-ZA" sz="1600" b="0" dirty="0">
                          <a:solidFill>
                            <a:schemeClr val="tx1"/>
                          </a:solidFill>
                          <a:latin typeface="Arial" panose="020B0604020202020204" pitchFamily="34" charset="0"/>
                          <a:cs typeface="Arial" panose="020B0604020202020204" pitchFamily="34" charset="0"/>
                        </a:rPr>
                        <a:t>0</a:t>
                      </a:r>
                    </a:p>
                  </a:txBody>
                  <a:tcPr>
                    <a:solidFill>
                      <a:schemeClr val="accent2">
                        <a:lumMod val="20000"/>
                        <a:lumOff val="80000"/>
                      </a:schemeClr>
                    </a:solidFill>
                  </a:tcPr>
                </a:tc>
                <a:tc>
                  <a:txBody>
                    <a:bodyPr/>
                    <a:lstStyle/>
                    <a:p>
                      <a:pPr algn="l"/>
                      <a:r>
                        <a:rPr lang="en-US" sz="1600" b="0" dirty="0">
                          <a:solidFill>
                            <a:schemeClr val="tx1"/>
                          </a:solidFill>
                          <a:latin typeface="Arial" panose="020B0604020202020204" pitchFamily="34" charset="0"/>
                          <a:cs typeface="Arial" panose="020B0604020202020204" pitchFamily="34" charset="0"/>
                        </a:rPr>
                        <a:t>0</a:t>
                      </a:r>
                      <a:endParaRPr lang="en-ZA" sz="1600" b="0" dirty="0">
                        <a:solidFill>
                          <a:schemeClr val="tx1"/>
                        </a:solidFill>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pPr algn="l"/>
                      <a:r>
                        <a:rPr lang="en-US" sz="1600" b="0" dirty="0">
                          <a:solidFill>
                            <a:schemeClr val="tx1"/>
                          </a:solidFill>
                          <a:latin typeface="Arial" panose="020B0604020202020204" pitchFamily="34" charset="0"/>
                          <a:cs typeface="Arial" panose="020B0604020202020204" pitchFamily="34" charset="0"/>
                        </a:rPr>
                        <a:t>0</a:t>
                      </a:r>
                      <a:endParaRPr lang="en-ZA" sz="1600" b="0" dirty="0">
                        <a:solidFill>
                          <a:schemeClr val="tx1"/>
                        </a:solidFill>
                        <a:latin typeface="Arial" panose="020B0604020202020204" pitchFamily="34" charset="0"/>
                        <a:cs typeface="Arial" panose="020B0604020202020204" pitchFamily="34" charset="0"/>
                      </a:endParaRPr>
                    </a:p>
                  </a:txBody>
                  <a:tcPr>
                    <a:solidFill>
                      <a:schemeClr val="accent2">
                        <a:lumMod val="20000"/>
                        <a:lumOff val="80000"/>
                      </a:schemeClr>
                    </a:solidFill>
                  </a:tcPr>
                </a:tc>
                <a:extLst>
                  <a:ext uri="{0D108BD9-81ED-4DB2-BD59-A6C34878D82A}">
                    <a16:rowId xmlns:a16="http://schemas.microsoft.com/office/drawing/2014/main" val="3534595183"/>
                  </a:ext>
                </a:extLst>
              </a:tr>
              <a:tr h="491826">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Kamiesberg project</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ZA"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solidFill>
                      <a:schemeClr val="accent2">
                        <a:lumMod val="20000"/>
                        <a:lumOff val="80000"/>
                      </a:schemeClr>
                    </a:solidFill>
                  </a:tcPr>
                </a:tc>
                <a:tc>
                  <a:txBody>
                    <a:bodyPr/>
                    <a:lstStyle/>
                    <a:p>
                      <a:pPr algn="l"/>
                      <a:r>
                        <a:rPr lang="en-US" sz="1600" b="0" dirty="0">
                          <a:solidFill>
                            <a:schemeClr val="tx1"/>
                          </a:solidFill>
                          <a:latin typeface="Arial" panose="020B0604020202020204" pitchFamily="34" charset="0"/>
                          <a:cs typeface="Arial" panose="020B0604020202020204" pitchFamily="34" charset="0"/>
                        </a:rPr>
                        <a:t>0</a:t>
                      </a:r>
                      <a:endParaRPr lang="en-ZA" sz="1600" b="0" dirty="0">
                        <a:solidFill>
                          <a:schemeClr val="tx1"/>
                        </a:solidFill>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pPr algn="l"/>
                      <a:r>
                        <a:rPr lang="en-ZA" sz="1600" b="0" dirty="0">
                          <a:solidFill>
                            <a:schemeClr val="tx1"/>
                          </a:solidFill>
                          <a:latin typeface="Arial" panose="020B0604020202020204" pitchFamily="34" charset="0"/>
                          <a:cs typeface="Arial" panose="020B0604020202020204" pitchFamily="34" charset="0"/>
                        </a:rPr>
                        <a:t>0</a:t>
                      </a:r>
                    </a:p>
                  </a:txBody>
                  <a:tcPr>
                    <a:solidFill>
                      <a:schemeClr val="accent2">
                        <a:lumMod val="20000"/>
                        <a:lumOff val="80000"/>
                      </a:schemeClr>
                    </a:solidFill>
                  </a:tcPr>
                </a:tc>
                <a:tc>
                  <a:txBody>
                    <a:bodyPr/>
                    <a:lstStyle/>
                    <a:p>
                      <a:pPr algn="l"/>
                      <a:r>
                        <a:rPr lang="en-US" sz="1600" b="0" dirty="0">
                          <a:solidFill>
                            <a:schemeClr val="tx1"/>
                          </a:solidFill>
                          <a:latin typeface="Arial" panose="020B0604020202020204" pitchFamily="34" charset="0"/>
                          <a:cs typeface="Arial" panose="020B0604020202020204" pitchFamily="34" charset="0"/>
                        </a:rPr>
                        <a:t>0</a:t>
                      </a:r>
                      <a:endParaRPr lang="en-ZA" sz="1600" b="0" dirty="0">
                        <a:solidFill>
                          <a:schemeClr val="tx1"/>
                        </a:solidFill>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pPr algn="l"/>
                      <a:r>
                        <a:rPr lang="en-US" sz="1600" b="0" dirty="0">
                          <a:solidFill>
                            <a:schemeClr val="tx1"/>
                          </a:solidFill>
                          <a:latin typeface="Arial" panose="020B0604020202020204" pitchFamily="34" charset="0"/>
                          <a:cs typeface="Arial" panose="020B0604020202020204" pitchFamily="34" charset="0"/>
                        </a:rPr>
                        <a:t>0</a:t>
                      </a:r>
                      <a:endParaRPr lang="en-ZA" sz="1600" b="0" dirty="0">
                        <a:solidFill>
                          <a:schemeClr val="tx1"/>
                        </a:solidFill>
                        <a:latin typeface="Arial" panose="020B0604020202020204" pitchFamily="34" charset="0"/>
                        <a:cs typeface="Arial" panose="020B0604020202020204" pitchFamily="34" charset="0"/>
                      </a:endParaRPr>
                    </a:p>
                  </a:txBody>
                  <a:tcPr>
                    <a:solidFill>
                      <a:schemeClr val="accent2">
                        <a:lumMod val="20000"/>
                        <a:lumOff val="80000"/>
                      </a:schemeClr>
                    </a:solidFill>
                  </a:tcPr>
                </a:tc>
                <a:extLst>
                  <a:ext uri="{0D108BD9-81ED-4DB2-BD59-A6C34878D82A}">
                    <a16:rowId xmlns:a16="http://schemas.microsoft.com/office/drawing/2014/main" val="1471028621"/>
                  </a:ext>
                </a:extLst>
              </a:tr>
              <a:tr h="284741">
                <a:tc>
                  <a:txBody>
                    <a:bodyPr/>
                    <a:lstStyle/>
                    <a:p>
                      <a:pPr marL="0" indent="0">
                        <a:buFont typeface="+mj-lt"/>
                        <a:buNone/>
                      </a:pPr>
                      <a:endParaRPr lang="en-US" sz="1600" dirty="0">
                        <a:solidFill>
                          <a:schemeClr val="tx1"/>
                        </a:solidFill>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pPr algn="l">
                        <a:lnSpc>
                          <a:spcPct val="107000"/>
                        </a:lnSpc>
                        <a:spcAft>
                          <a:spcPts val="0"/>
                        </a:spcAft>
                      </a:pPr>
                      <a:endParaRPr lang="en-ZA" sz="16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gn="l">
                        <a:lnSpc>
                          <a:spcPct val="107000"/>
                        </a:lnSpc>
                        <a:spcAft>
                          <a:spcPts val="0"/>
                        </a:spcAft>
                      </a:pPr>
                      <a:endParaRPr lang="en-ZA" sz="16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gn="l">
                        <a:lnSpc>
                          <a:spcPct val="107000"/>
                        </a:lnSpc>
                        <a:spcAft>
                          <a:spcPts val="0"/>
                        </a:spcAft>
                      </a:pPr>
                      <a:endParaRPr lang="en-ZA" sz="16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gn="l">
                        <a:lnSpc>
                          <a:spcPct val="107000"/>
                        </a:lnSpc>
                        <a:spcAft>
                          <a:spcPts val="0"/>
                        </a:spcAft>
                      </a:pPr>
                      <a:endParaRPr lang="en-ZA" sz="16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2796798084"/>
                  </a:ext>
                </a:extLst>
              </a:tr>
              <a:tr h="284741">
                <a:tc>
                  <a:txBody>
                    <a:bodyPr/>
                    <a:lstStyle/>
                    <a:p>
                      <a:pPr marL="0" indent="0">
                        <a:buFont typeface="+mj-lt"/>
                        <a:buNone/>
                      </a:pPr>
                      <a:endParaRPr lang="en-US" sz="1600" dirty="0">
                        <a:solidFill>
                          <a:srgbClr val="FF0000"/>
                        </a:solidFill>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pPr algn="l">
                        <a:lnSpc>
                          <a:spcPct val="107000"/>
                        </a:lnSpc>
                        <a:spcAft>
                          <a:spcPts val="0"/>
                        </a:spcAft>
                      </a:pPr>
                      <a:endParaRPr lang="en-ZA" sz="1600" b="0" u="none"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gn="l">
                        <a:lnSpc>
                          <a:spcPct val="107000"/>
                        </a:lnSpc>
                        <a:spcAft>
                          <a:spcPts val="0"/>
                        </a:spcAft>
                      </a:pPr>
                      <a:endParaRPr lang="en-ZA" sz="1600" b="0" u="none"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gn="l">
                        <a:lnSpc>
                          <a:spcPct val="107000"/>
                        </a:lnSpc>
                        <a:spcAft>
                          <a:spcPts val="0"/>
                        </a:spcAft>
                      </a:pPr>
                      <a:endParaRPr lang="en-ZA" sz="1600" b="0" u="none"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gn="l">
                        <a:lnSpc>
                          <a:spcPct val="107000"/>
                        </a:lnSpc>
                        <a:spcAft>
                          <a:spcPts val="0"/>
                        </a:spcAft>
                      </a:pPr>
                      <a:endParaRPr lang="en-ZA" sz="1600" b="0" u="none"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2340931469"/>
                  </a:ext>
                </a:extLst>
              </a:tr>
              <a:tr h="284741">
                <a:tc>
                  <a:txBody>
                    <a:bodyPr/>
                    <a:lstStyle/>
                    <a:p>
                      <a:pPr marL="0" indent="0">
                        <a:buFont typeface="+mj-lt"/>
                        <a:buNone/>
                      </a:pPr>
                      <a:endParaRPr lang="en-US" sz="1600" dirty="0">
                        <a:solidFill>
                          <a:srgbClr val="FF0000"/>
                        </a:solidFill>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pPr algn="l">
                        <a:lnSpc>
                          <a:spcPct val="107000"/>
                        </a:lnSpc>
                        <a:spcAft>
                          <a:spcPts val="0"/>
                        </a:spcAft>
                      </a:pPr>
                      <a:endParaRPr lang="en-ZA" sz="1600" b="0" u="none"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gn="l">
                        <a:lnSpc>
                          <a:spcPct val="107000"/>
                        </a:lnSpc>
                        <a:spcAft>
                          <a:spcPts val="0"/>
                        </a:spcAft>
                      </a:pPr>
                      <a:endParaRPr lang="en-ZA" sz="1600" b="0" u="none"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gn="l">
                        <a:lnSpc>
                          <a:spcPct val="107000"/>
                        </a:lnSpc>
                        <a:spcAft>
                          <a:spcPts val="0"/>
                        </a:spcAft>
                      </a:pPr>
                      <a:endParaRPr lang="en-ZA" sz="1600" b="0" u="none"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gn="l">
                        <a:lnSpc>
                          <a:spcPct val="107000"/>
                        </a:lnSpc>
                        <a:spcAft>
                          <a:spcPts val="0"/>
                        </a:spcAft>
                      </a:pPr>
                      <a:endParaRPr lang="en-ZA" sz="1600" b="0" u="none"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666000373"/>
                  </a:ext>
                </a:extLst>
              </a:tr>
              <a:tr h="284741">
                <a:tc>
                  <a:txBody>
                    <a:bodyPr/>
                    <a:lstStyle/>
                    <a:p>
                      <a:pPr marL="0" indent="0">
                        <a:buFont typeface="+mj-lt"/>
                        <a:buNone/>
                      </a:pPr>
                      <a:endParaRPr lang="en-ZA" sz="1600" u="none" dirty="0">
                        <a:solidFill>
                          <a:srgbClr val="FF0000"/>
                        </a:solidFill>
                        <a:highlight>
                          <a:srgbClr val="FFFF00"/>
                        </a:highlight>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pPr algn="l">
                        <a:lnSpc>
                          <a:spcPct val="107000"/>
                        </a:lnSpc>
                        <a:spcAft>
                          <a:spcPts val="0"/>
                        </a:spcAft>
                      </a:pPr>
                      <a:endParaRPr lang="en-ZA" sz="1600" b="0" u="none"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gn="l">
                        <a:lnSpc>
                          <a:spcPct val="107000"/>
                        </a:lnSpc>
                        <a:spcAft>
                          <a:spcPts val="0"/>
                        </a:spcAft>
                      </a:pPr>
                      <a:endParaRPr lang="en-ZA" sz="1600" b="0" u="none"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gn="l">
                        <a:lnSpc>
                          <a:spcPct val="107000"/>
                        </a:lnSpc>
                        <a:spcAft>
                          <a:spcPts val="0"/>
                        </a:spcAft>
                      </a:pPr>
                      <a:endParaRPr lang="en-ZA" sz="1600" b="0" u="none"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gn="l">
                        <a:lnSpc>
                          <a:spcPct val="107000"/>
                        </a:lnSpc>
                        <a:spcAft>
                          <a:spcPts val="0"/>
                        </a:spcAft>
                      </a:pPr>
                      <a:endParaRPr lang="en-ZA" sz="1600" b="0" u="none"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336119257"/>
                  </a:ext>
                </a:extLst>
              </a:tr>
            </a:tbl>
          </a:graphicData>
        </a:graphic>
      </p:graphicFrame>
      <p:sp>
        <p:nvSpPr>
          <p:cNvPr id="2" name="Footer Placeholder 1"/>
          <p:cNvSpPr>
            <a:spLocks noGrp="1"/>
          </p:cNvSpPr>
          <p:nvPr>
            <p:ph type="ftr" sz="quarter" idx="11"/>
          </p:nvPr>
        </p:nvSpPr>
        <p:spPr>
          <a:xfrm>
            <a:off x="1031020" y="5760003"/>
            <a:ext cx="8770257" cy="365125"/>
          </a:xfrm>
        </p:spPr>
        <p:txBody>
          <a:bodyPr/>
          <a:lstStyle/>
          <a:p>
            <a:pPr lvl="0"/>
            <a:r>
              <a:rPr lang="en-US" sz="900" i="1" dirty="0">
                <a:solidFill>
                  <a:prstClr val="white">
                    <a:lumMod val="65000"/>
                  </a:prstClr>
                </a:solidFill>
                <a:latin typeface="Arial" panose="020B0604020202020204" pitchFamily="34" charset="0"/>
                <a:cs typeface="Arial" panose="020B0604020202020204" pitchFamily="34" charset="0"/>
              </a:rPr>
              <a:t>CMT Report 08 October 2024</a:t>
            </a:r>
          </a:p>
        </p:txBody>
      </p:sp>
    </p:spTree>
    <p:extLst>
      <p:ext uri="{BB962C8B-B14F-4D97-AF65-F5344CB8AC3E}">
        <p14:creationId xmlns:p14="http://schemas.microsoft.com/office/powerpoint/2010/main" val="747565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5534510-CBBC-496D-B286-E23CEEF84910}" type="slidenum">
              <a:rPr lang="en-ZA" altLang="en-US" sz="900">
                <a:solidFill>
                  <a:srgbClr val="A6A6A6"/>
                </a:solidFill>
                <a:latin typeface="Arial" panose="020B0604020202020204" pitchFamily="34" charset="0"/>
              </a:rPr>
              <a:pPr/>
              <a:t>14</a:t>
            </a:fld>
            <a:endParaRPr lang="en-ZA" altLang="en-US" sz="900">
              <a:solidFill>
                <a:srgbClr val="A6A6A6"/>
              </a:solidFill>
              <a:latin typeface="Arial" panose="020B0604020202020204" pitchFamily="34" charset="0"/>
            </a:endParaRPr>
          </a:p>
        </p:txBody>
      </p:sp>
      <p:sp>
        <p:nvSpPr>
          <p:cNvPr id="64514" name="Title 3"/>
          <p:cNvSpPr>
            <a:spLocks noGrp="1"/>
          </p:cNvSpPr>
          <p:nvPr>
            <p:ph type="title"/>
          </p:nvPr>
        </p:nvSpPr>
        <p:spPr>
          <a:xfrm>
            <a:off x="228600" y="127183"/>
            <a:ext cx="11815763" cy="6578600"/>
          </a:xfrm>
          <a:solidFill>
            <a:schemeClr val="accent1">
              <a:lumMod val="40000"/>
              <a:lumOff val="60000"/>
            </a:schemeClr>
          </a:solidFill>
          <a:ln>
            <a:solidFill>
              <a:srgbClr val="F26500"/>
            </a:solidFill>
            <a:miter lim="800000"/>
            <a:headEnd/>
            <a:tailEnd/>
          </a:ln>
        </p:spPr>
        <p:txBody>
          <a:bodyPr>
            <a:noAutofit/>
          </a:bodyPr>
          <a:lstStyle/>
          <a:p>
            <a:pPr algn="ctr"/>
            <a:r>
              <a:rPr lang="en-US" sz="2800" dirty="0">
                <a:solidFill>
                  <a:schemeClr val="accent2">
                    <a:lumMod val="75000"/>
                  </a:schemeClr>
                </a:solidFill>
                <a:latin typeface="Trebuchet MS" charset="0"/>
                <a:ea typeface="Trebuchet MS" charset="0"/>
                <a:cs typeface="Trebuchet MS" charset="0"/>
              </a:rPr>
              <a:t>TOURISM </a:t>
            </a:r>
            <a:r>
              <a:rPr lang="en-US" sz="2800" cap="all" dirty="0">
                <a:solidFill>
                  <a:schemeClr val="accent2">
                    <a:lumMod val="75000"/>
                  </a:schemeClr>
                </a:solidFill>
                <a:latin typeface="Trebuchet MS" charset="0"/>
                <a:ea typeface="Trebuchet MS" charset="0"/>
                <a:cs typeface="Trebuchet MS" charset="0"/>
              </a:rPr>
              <a:t>planning documents</a:t>
            </a:r>
            <a:br>
              <a:rPr lang="en-US" sz="2800" dirty="0">
                <a:solidFill>
                  <a:srgbClr val="ED7D31"/>
                </a:solidFill>
                <a:latin typeface="Trebuchet MS" charset="0"/>
                <a:ea typeface="Trebuchet MS" charset="0"/>
                <a:cs typeface="Trebuchet MS" charset="0"/>
              </a:rPr>
            </a:br>
            <a:endParaRPr lang="en-ZA" altLang="en-US" dirty="0">
              <a:latin typeface="Trebuchet MS" charset="0"/>
              <a:ea typeface="Trebuchet MS" charset="0"/>
              <a:cs typeface="Trebuchet MS" charset="0"/>
            </a:endParaRPr>
          </a:p>
        </p:txBody>
      </p:sp>
    </p:spTree>
    <p:extLst>
      <p:ext uri="{BB962C8B-B14F-4D97-AF65-F5344CB8AC3E}">
        <p14:creationId xmlns:p14="http://schemas.microsoft.com/office/powerpoint/2010/main" val="193297099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4978" y="1031816"/>
            <a:ext cx="3887066" cy="524039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p:cNvPicPr>
            <a:picLocks noChangeAspect="1"/>
          </p:cNvPicPr>
          <p:nvPr/>
        </p:nvPicPr>
        <p:blipFill>
          <a:blip r:embed="rId3"/>
          <a:stretch>
            <a:fillRect/>
          </a:stretch>
        </p:blipFill>
        <p:spPr>
          <a:xfrm>
            <a:off x="8515908" y="1820695"/>
            <a:ext cx="3455528" cy="477656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p:cNvPicPr>
            <a:picLocks noChangeAspect="1"/>
          </p:cNvPicPr>
          <p:nvPr/>
        </p:nvPicPr>
        <p:blipFill>
          <a:blip r:embed="rId4"/>
          <a:stretch>
            <a:fillRect/>
          </a:stretch>
        </p:blipFill>
        <p:spPr>
          <a:xfrm>
            <a:off x="4951509" y="1031816"/>
            <a:ext cx="3450096" cy="474063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itle 1"/>
          <p:cNvSpPr>
            <a:spLocks noGrp="1"/>
          </p:cNvSpPr>
          <p:nvPr>
            <p:ph type="title"/>
          </p:nvPr>
        </p:nvSpPr>
        <p:spPr>
          <a:xfrm>
            <a:off x="464977" y="214101"/>
            <a:ext cx="11727023" cy="867930"/>
          </a:xfrm>
        </p:spPr>
        <p:txBody>
          <a:bodyPr vert="horz" lIns="91440" tIns="45720" rIns="91440" bIns="45720" rtlCol="0" anchor="ctr">
            <a:normAutofit/>
          </a:bodyPr>
          <a:lstStyle/>
          <a:p>
            <a:r>
              <a:rPr lang="en-US" sz="2800" b="1" cap="all" dirty="0">
                <a:latin typeface="Trebuchet MS" charset="0"/>
                <a:ea typeface="Trebuchet MS" charset="0"/>
                <a:cs typeface="Trebuchet MS" charset="0"/>
              </a:rPr>
              <a:t>Northern Cape Master Plans</a:t>
            </a:r>
          </a:p>
        </p:txBody>
      </p:sp>
      <p:sp>
        <p:nvSpPr>
          <p:cNvPr id="8" name="Rectangle 7"/>
          <p:cNvSpPr/>
          <p:nvPr/>
        </p:nvSpPr>
        <p:spPr>
          <a:xfrm>
            <a:off x="464977" y="6167155"/>
            <a:ext cx="4001369" cy="75713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all" spc="0" normalizeH="0" baseline="0" noProof="0" dirty="0">
                <a:ln>
                  <a:noFill/>
                </a:ln>
                <a:solidFill>
                  <a:prstClr val="black"/>
                </a:solidFill>
                <a:effectLst/>
                <a:uLnTx/>
                <a:uFillTx/>
                <a:latin typeface="Trebuchet MS" charset="0"/>
                <a:ea typeface="+mn-ea"/>
                <a:cs typeface="+mn-cs"/>
              </a:rPr>
              <a:t>Pixley kaseme District</a:t>
            </a:r>
          </a:p>
        </p:txBody>
      </p:sp>
      <p:sp>
        <p:nvSpPr>
          <p:cNvPr id="9" name="Rectangle 8"/>
          <p:cNvSpPr/>
          <p:nvPr/>
        </p:nvSpPr>
        <p:spPr>
          <a:xfrm>
            <a:off x="5337243" y="5753989"/>
            <a:ext cx="3394260" cy="75713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all" spc="0" normalizeH="0" baseline="0" noProof="0" dirty="0">
                <a:ln>
                  <a:noFill/>
                </a:ln>
                <a:solidFill>
                  <a:prstClr val="black"/>
                </a:solidFill>
                <a:effectLst/>
                <a:uLnTx/>
                <a:uFillTx/>
                <a:latin typeface="Trebuchet MS" charset="0"/>
                <a:ea typeface="+mn-ea"/>
                <a:cs typeface="+mn-cs"/>
              </a:rPr>
              <a:t> Namakwa District</a:t>
            </a:r>
          </a:p>
        </p:txBody>
      </p:sp>
      <p:sp>
        <p:nvSpPr>
          <p:cNvPr id="10" name="Rectangle 9"/>
          <p:cNvSpPr/>
          <p:nvPr/>
        </p:nvSpPr>
        <p:spPr>
          <a:xfrm>
            <a:off x="8515908" y="1082031"/>
            <a:ext cx="4115324" cy="86793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all" spc="0" normalizeH="0" baseline="0" noProof="0" dirty="0">
                <a:ln>
                  <a:noFill/>
                </a:ln>
                <a:solidFill>
                  <a:prstClr val="black"/>
                </a:solidFill>
                <a:effectLst/>
                <a:uLnTx/>
                <a:uFillTx/>
                <a:latin typeface="Trebuchet MS" charset="0"/>
                <a:ea typeface="+mn-ea"/>
                <a:cs typeface="+mn-cs"/>
              </a:rPr>
              <a:t> Namakwa District</a:t>
            </a:r>
          </a:p>
        </p:txBody>
      </p:sp>
    </p:spTree>
    <p:extLst>
      <p:ext uri="{BB962C8B-B14F-4D97-AF65-F5344CB8AC3E}">
        <p14:creationId xmlns:p14="http://schemas.microsoft.com/office/powerpoint/2010/main" val="1472148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84" t="6866" r="63" b="7012"/>
          <a:stretch/>
        </p:blipFill>
        <p:spPr>
          <a:xfrm>
            <a:off x="584617" y="116375"/>
            <a:ext cx="11347554" cy="6741625"/>
          </a:xfrm>
          <a:prstGeom prst="rect">
            <a:avLst/>
          </a:prstGeom>
          <a:ln>
            <a:noFill/>
          </a:ln>
          <a:effectLst>
            <a:softEdge rad="112500"/>
          </a:effectLst>
        </p:spPr>
      </p:pic>
    </p:spTree>
    <p:extLst>
      <p:ext uri="{BB962C8B-B14F-4D97-AF65-F5344CB8AC3E}">
        <p14:creationId xmlns:p14="http://schemas.microsoft.com/office/powerpoint/2010/main" val="2121572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98C5DB-EBB3-614F-AAAC-E81D0539E5FE}"/>
              </a:ext>
            </a:extLst>
          </p:cNvPr>
          <p:cNvPicPr>
            <a:picLocks noChangeAspect="1"/>
          </p:cNvPicPr>
          <p:nvPr/>
        </p:nvPicPr>
        <p:blipFill rotWithShape="1">
          <a:blip r:embed="rId2"/>
          <a:srcRect t="2985"/>
          <a:stretch/>
        </p:blipFill>
        <p:spPr>
          <a:xfrm>
            <a:off x="996287" y="36576"/>
            <a:ext cx="9954069" cy="6821424"/>
          </a:xfrm>
          <a:prstGeom prst="rect">
            <a:avLst/>
          </a:prstGeom>
        </p:spPr>
      </p:pic>
    </p:spTree>
    <p:extLst>
      <p:ext uri="{BB962C8B-B14F-4D97-AF65-F5344CB8AC3E}">
        <p14:creationId xmlns:p14="http://schemas.microsoft.com/office/powerpoint/2010/main" val="1275332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6217A5-62FE-1849-96B7-DC4AC233412C}"/>
              </a:ext>
            </a:extLst>
          </p:cNvPr>
          <p:cNvPicPr>
            <a:picLocks noChangeAspect="1"/>
          </p:cNvPicPr>
          <p:nvPr/>
        </p:nvPicPr>
        <p:blipFill rotWithShape="1">
          <a:blip r:embed="rId2"/>
          <a:srcRect l="2181" r="1830" b="7478"/>
          <a:stretch/>
        </p:blipFill>
        <p:spPr>
          <a:xfrm>
            <a:off x="1122345" y="0"/>
            <a:ext cx="9809512" cy="6591870"/>
          </a:xfrm>
          <a:prstGeom prst="rect">
            <a:avLst/>
          </a:prstGeom>
        </p:spPr>
      </p:pic>
    </p:spTree>
    <p:extLst>
      <p:ext uri="{BB962C8B-B14F-4D97-AF65-F5344CB8AC3E}">
        <p14:creationId xmlns:p14="http://schemas.microsoft.com/office/powerpoint/2010/main" val="205485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E7422E-76EF-B84D-9D5F-8FB22D6B3F1E}"/>
              </a:ext>
            </a:extLst>
          </p:cNvPr>
          <p:cNvPicPr>
            <a:picLocks noChangeAspect="1"/>
          </p:cNvPicPr>
          <p:nvPr/>
        </p:nvPicPr>
        <p:blipFill rotWithShape="1">
          <a:blip r:embed="rId2"/>
          <a:srcRect l="3187" t="1373" r="5583" b="2289"/>
          <a:stretch/>
        </p:blipFill>
        <p:spPr>
          <a:xfrm>
            <a:off x="1460310" y="0"/>
            <a:ext cx="8952932" cy="6701051"/>
          </a:xfrm>
          <a:prstGeom prst="rect">
            <a:avLst/>
          </a:prstGeom>
        </p:spPr>
      </p:pic>
    </p:spTree>
    <p:extLst>
      <p:ext uri="{BB962C8B-B14F-4D97-AF65-F5344CB8AC3E}">
        <p14:creationId xmlns:p14="http://schemas.microsoft.com/office/powerpoint/2010/main" val="1519109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25891" y="1621"/>
          <a:ext cx="1619" cy="1619"/>
        </p:xfrm>
        <a:graphic>
          <a:graphicData uri="http://schemas.openxmlformats.org/presentationml/2006/ole">
            <mc:AlternateContent xmlns:mc="http://schemas.openxmlformats.org/markup-compatibility/2006">
              <mc:Choice xmlns:v="urn:schemas-microsoft-com:vml" Requires="v">
                <p:oleObj name="think-cell Slide" r:id="rId19" imgW="493" imgH="493" progId="TCLayout.ActiveDocument.1">
                  <p:embed/>
                </p:oleObj>
              </mc:Choice>
              <mc:Fallback>
                <p:oleObj name="think-cell Slide" r:id="rId19" imgW="493" imgH="493" progId="TCLayout.ActiveDocument.1">
                  <p:embed/>
                  <p:pic>
                    <p:nvPicPr>
                      <p:cNvPr id="4" name="Object 3" hidden="1"/>
                      <p:cNvPicPr/>
                      <p:nvPr/>
                    </p:nvPicPr>
                    <p:blipFill>
                      <a:blip r:embed="rId20"/>
                      <a:stretch>
                        <a:fillRect/>
                      </a:stretch>
                    </p:blipFill>
                    <p:spPr>
                      <a:xfrm>
                        <a:off x="1525891" y="1621"/>
                        <a:ext cx="1619" cy="1619"/>
                      </a:xfrm>
                      <a:prstGeom prst="rect">
                        <a:avLst/>
                      </a:prstGeom>
                    </p:spPr>
                  </p:pic>
                </p:oleObj>
              </mc:Fallback>
            </mc:AlternateContent>
          </a:graphicData>
        </a:graphic>
      </p:graphicFrame>
      <p:grpSp>
        <p:nvGrpSpPr>
          <p:cNvPr id="28" name="Group 27"/>
          <p:cNvGrpSpPr/>
          <p:nvPr/>
        </p:nvGrpSpPr>
        <p:grpSpPr>
          <a:xfrm>
            <a:off x="1587023" y="707419"/>
            <a:ext cx="9143460" cy="505360"/>
            <a:chOff x="1" y="758416"/>
            <a:chExt cx="8961437" cy="495300"/>
          </a:xfrm>
        </p:grpSpPr>
        <p:sp>
          <p:nvSpPr>
            <p:cNvPr id="29" name="Rectangle 28"/>
            <p:cNvSpPr>
              <a:spLocks/>
            </p:cNvSpPr>
            <p:nvPr/>
          </p:nvSpPr>
          <p:spPr>
            <a:xfrm>
              <a:off x="1" y="767941"/>
              <a:ext cx="8961437" cy="485775"/>
            </a:xfrm>
            <a:prstGeom prst="rect">
              <a:avLst/>
            </a:prstGeom>
            <a:gradFill rotWithShape="1">
              <a:gsLst>
                <a:gs pos="0">
                  <a:srgbClr val="EEEEEE"/>
                </a:gs>
                <a:gs pos="100000">
                  <a:srgbClr val="EEEEEE">
                    <a:gamma/>
                    <a:tint val="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224" dirty="0" err="1"/>
            </a:p>
          </p:txBody>
        </p:sp>
        <p:cxnSp>
          <p:nvCxnSpPr>
            <p:cNvPr id="30" name="Straight Connector 29"/>
            <p:cNvCxnSpPr>
              <a:cxnSpLocks/>
            </p:cNvCxnSpPr>
            <p:nvPr/>
          </p:nvCxnSpPr>
          <p:spPr>
            <a:xfrm>
              <a:off x="1" y="758416"/>
              <a:ext cx="896143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19" name="Picture 18"/>
          <p:cNvPicPr>
            <a:picLocks noChangeAspect="1"/>
          </p:cNvPicPr>
          <p:nvPr/>
        </p:nvPicPr>
        <p:blipFill rotWithShape="1">
          <a:blip r:embed="rId21" cstate="email">
            <a:lum bright="70000" contrast="-70000"/>
            <a:extLst>
              <a:ext uri="{28A0092B-C50C-407E-A947-70E740481C1C}">
                <a14:useLocalDpi xmlns:a14="http://schemas.microsoft.com/office/drawing/2010/main"/>
              </a:ext>
            </a:extLst>
          </a:blip>
          <a:srcRect/>
          <a:stretch/>
        </p:blipFill>
        <p:spPr>
          <a:xfrm>
            <a:off x="2875992" y="1018773"/>
            <a:ext cx="8491255" cy="5384095"/>
          </a:xfrm>
          <a:prstGeom prst="rect">
            <a:avLst/>
          </a:prstGeom>
          <a:ln w="57150">
            <a:noFill/>
          </a:ln>
        </p:spPr>
      </p:pic>
      <p:sp>
        <p:nvSpPr>
          <p:cNvPr id="2" name="Title 1"/>
          <p:cNvSpPr>
            <a:spLocks noGrp="1"/>
          </p:cNvSpPr>
          <p:nvPr>
            <p:ph type="title"/>
          </p:nvPr>
        </p:nvSpPr>
        <p:spPr>
          <a:xfrm>
            <a:off x="125506" y="55593"/>
            <a:ext cx="12066494" cy="66479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en-US" sz="2400" b="0" dirty="0"/>
              <a:t>Coastal and Marine Tourism (CMT) focuses on recreational activities along the coastal zone and/or the marine environment</a:t>
            </a:r>
            <a:endParaRPr lang="en-ZA" sz="2400" b="0" dirty="0"/>
          </a:p>
        </p:txBody>
      </p:sp>
      <p:sp>
        <p:nvSpPr>
          <p:cNvPr id="5" name="5. Source"/>
          <p:cNvSpPr>
            <a:spLocks noChangeArrowheads="1"/>
          </p:cNvSpPr>
          <p:nvPr/>
        </p:nvSpPr>
        <p:spPr bwMode="auto">
          <a:xfrm>
            <a:off x="3006339" y="6653408"/>
            <a:ext cx="5782022" cy="144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621975" indent="-621975" defTabSz="913526">
              <a:tabLst>
                <a:tab pos="625214" algn="l"/>
              </a:tabLst>
            </a:pPr>
            <a:r>
              <a:rPr lang="en-US" sz="918" dirty="0"/>
              <a:t>SOURCE: International</a:t>
            </a:r>
            <a:r>
              <a:rPr lang="en-ZA" sz="918" dirty="0"/>
              <a:t> </a:t>
            </a:r>
            <a:r>
              <a:rPr lang="en-US" sz="918" dirty="0"/>
              <a:t>Coastal and Marine Tourism Society  </a:t>
            </a:r>
          </a:p>
        </p:txBody>
      </p:sp>
      <p:sp>
        <p:nvSpPr>
          <p:cNvPr id="25" name="TextBox 24"/>
          <p:cNvSpPr txBox="1">
            <a:spLocks/>
          </p:cNvSpPr>
          <p:nvPr>
            <p:custDataLst>
              <p:tags r:id="rId2"/>
            </p:custDataLst>
          </p:nvPr>
        </p:nvSpPr>
        <p:spPr bwMode="gray">
          <a:xfrm>
            <a:off x="742075" y="1315517"/>
            <a:ext cx="1564392" cy="565251"/>
          </a:xfrm>
          <a:prstGeom prst="rect">
            <a:avLst/>
          </a:prstGeom>
          <a:solidFill>
            <a:schemeClr val="accent2"/>
          </a:solidFill>
          <a:ln w="9525">
            <a:noFill/>
          </a:ln>
          <a:effectLst/>
        </p:spPr>
        <p:txBody>
          <a:bodyPr vert="horz" wrap="square" lIns="77748" tIns="77748" rIns="77748" bIns="77748"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224" b="1" dirty="0">
                <a:solidFill>
                  <a:schemeClr val="tx2"/>
                </a:solidFill>
              </a:rPr>
              <a:t>Geographic definition</a:t>
            </a:r>
          </a:p>
        </p:txBody>
      </p:sp>
      <p:sp>
        <p:nvSpPr>
          <p:cNvPr id="27" name="TextBox 5"/>
          <p:cNvSpPr txBox="1">
            <a:spLocks/>
          </p:cNvSpPr>
          <p:nvPr>
            <p:custDataLst>
              <p:tags r:id="rId3"/>
            </p:custDataLst>
          </p:nvPr>
        </p:nvSpPr>
        <p:spPr bwMode="gray">
          <a:xfrm>
            <a:off x="742075" y="2623417"/>
            <a:ext cx="1564392" cy="3573983"/>
          </a:xfrm>
          <a:prstGeom prst="rect">
            <a:avLst/>
          </a:prstGeom>
          <a:solidFill>
            <a:schemeClr val="accent2"/>
          </a:solidFill>
          <a:ln w="9525">
            <a:noFill/>
          </a:ln>
          <a:effectLst/>
        </p:spPr>
        <p:txBody>
          <a:bodyPr vert="horz" wrap="square" lIns="77748" tIns="77748" rIns="77748" bIns="77748" numCol="1" anchor="ctr" anchorCtr="0" compatLnSpc="1">
            <a:prstTxWarp prst="textNoShape">
              <a:avLst/>
            </a:prstTxWarp>
            <a:noAutofit/>
          </a:bodyPr>
          <a:lstStyle>
            <a:defPPr>
              <a:defRPr lang="en-US"/>
            </a:defPPr>
            <a:lvl1pPr marL="0" lvl="0" indent="0" defTabSz="895350" eaLnBrk="1" hangingPunct="1">
              <a:buClr>
                <a:schemeClr val="tx2"/>
              </a:buClr>
              <a:defRPr b="1" baseline="0">
                <a:solidFill>
                  <a:schemeClr val="tx2"/>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224" dirty="0"/>
              <a:t>Tourism activities</a:t>
            </a:r>
          </a:p>
        </p:txBody>
      </p:sp>
      <p:cxnSp>
        <p:nvCxnSpPr>
          <p:cNvPr id="32" name="Straight Connector 31"/>
          <p:cNvCxnSpPr>
            <a:cxnSpLocks/>
          </p:cNvCxnSpPr>
          <p:nvPr/>
        </p:nvCxnSpPr>
        <p:spPr>
          <a:xfrm>
            <a:off x="3432296" y="1888316"/>
            <a:ext cx="6924443"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cxnSpLocks/>
          </p:cNvCxnSpPr>
          <p:nvPr/>
        </p:nvCxnSpPr>
        <p:spPr>
          <a:xfrm>
            <a:off x="3432296" y="2526603"/>
            <a:ext cx="6924443" cy="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bwMode="gray">
          <a:xfrm flipH="1">
            <a:off x="7073516" y="972272"/>
            <a:ext cx="3283223" cy="192211"/>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r>
              <a:rPr lang="en-US" sz="1224" b="1" dirty="0">
                <a:solidFill>
                  <a:schemeClr val="tx2"/>
                </a:solidFill>
              </a:rPr>
              <a:t>Coastal tourism</a:t>
            </a:r>
          </a:p>
        </p:txBody>
      </p:sp>
      <p:cxnSp>
        <p:nvCxnSpPr>
          <p:cNvPr id="37" name="Straight Connector 36"/>
          <p:cNvCxnSpPr>
            <a:cxnSpLocks/>
          </p:cNvCxnSpPr>
          <p:nvPr/>
        </p:nvCxnSpPr>
        <p:spPr>
          <a:xfrm>
            <a:off x="7073516" y="1193988"/>
            <a:ext cx="328322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6" name="Group 5"/>
          <p:cNvGrpSpPr>
            <a:grpSpLocks/>
          </p:cNvGrpSpPr>
          <p:nvPr/>
        </p:nvGrpSpPr>
        <p:grpSpPr>
          <a:xfrm>
            <a:off x="3432296" y="1242581"/>
            <a:ext cx="6924443" cy="576634"/>
            <a:chOff x="1870042" y="2017607"/>
            <a:chExt cx="6786595" cy="565155"/>
          </a:xfrm>
        </p:grpSpPr>
        <p:sp>
          <p:nvSpPr>
            <p:cNvPr id="11" name="TextBox 10"/>
            <p:cNvSpPr txBox="1">
              <a:spLocks/>
            </p:cNvSpPr>
            <p:nvPr/>
          </p:nvSpPr>
          <p:spPr bwMode="gray">
            <a:xfrm>
              <a:off x="5438774" y="2017607"/>
              <a:ext cx="3217863" cy="56515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lvl="1"/>
              <a:r>
                <a:rPr lang="en-US" sz="1224" dirty="0"/>
                <a:t>Areas of land which border the marine environment excluding dams and other inland waters</a:t>
              </a:r>
              <a:endParaRPr lang="en-US" sz="1224" dirty="0">
                <a:solidFill>
                  <a:schemeClr val="accent6"/>
                </a:solidFill>
              </a:endParaRPr>
            </a:p>
          </p:txBody>
        </p:sp>
        <p:sp>
          <p:nvSpPr>
            <p:cNvPr id="14" name="TextBox 13"/>
            <p:cNvSpPr txBox="1">
              <a:spLocks/>
            </p:cNvSpPr>
            <p:nvPr/>
          </p:nvSpPr>
          <p:spPr bwMode="gray">
            <a:xfrm>
              <a:off x="1870042" y="2017607"/>
              <a:ext cx="3397315"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lvl="1"/>
              <a:r>
                <a:rPr lang="en-US" sz="1224" dirty="0"/>
                <a:t>Waters that are saline (salty) and tide-affected</a:t>
              </a:r>
              <a:endParaRPr lang="en-US" sz="1224" dirty="0">
                <a:solidFill>
                  <a:schemeClr val="accent6"/>
                </a:solidFill>
              </a:endParaRPr>
            </a:p>
          </p:txBody>
        </p:sp>
      </p:grpSp>
      <p:sp>
        <p:nvSpPr>
          <p:cNvPr id="20" name="TextBox 19"/>
          <p:cNvSpPr txBox="1">
            <a:spLocks/>
          </p:cNvSpPr>
          <p:nvPr/>
        </p:nvSpPr>
        <p:spPr bwMode="gray">
          <a:xfrm>
            <a:off x="7073516" y="1976971"/>
            <a:ext cx="3283223" cy="38442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lvl="1"/>
            <a:r>
              <a:rPr lang="en-US" sz="1224" dirty="0"/>
              <a:t>Estuaries, coastal dunes, rocky coasts, sandy beaches, coastal cliffs</a:t>
            </a:r>
            <a:endParaRPr lang="en-US" sz="1224" dirty="0">
              <a:solidFill>
                <a:schemeClr val="accent6"/>
              </a:solidFill>
            </a:endParaRPr>
          </a:p>
        </p:txBody>
      </p:sp>
      <p:sp>
        <p:nvSpPr>
          <p:cNvPr id="26" name="TextBox 5"/>
          <p:cNvSpPr txBox="1">
            <a:spLocks/>
          </p:cNvSpPr>
          <p:nvPr>
            <p:custDataLst>
              <p:tags r:id="rId4"/>
            </p:custDataLst>
          </p:nvPr>
        </p:nvSpPr>
        <p:spPr bwMode="gray">
          <a:xfrm>
            <a:off x="742075" y="1962783"/>
            <a:ext cx="1564392" cy="518196"/>
          </a:xfrm>
          <a:prstGeom prst="rect">
            <a:avLst/>
          </a:prstGeom>
          <a:solidFill>
            <a:schemeClr val="accent2"/>
          </a:solidFill>
          <a:ln w="9525">
            <a:noFill/>
          </a:ln>
          <a:effectLst/>
        </p:spPr>
        <p:txBody>
          <a:bodyPr vert="horz" wrap="square" lIns="77748" tIns="77748" rIns="77748" bIns="77748" numCol="1" anchor="ctr" anchorCtr="0" compatLnSpc="1">
            <a:prstTxWarp prst="textNoShape">
              <a:avLst/>
            </a:prstTxWarp>
            <a:noAutofit/>
          </a:bodyPr>
          <a:lstStyle>
            <a:defPPr>
              <a:defRPr lang="en-US"/>
            </a:defPPr>
            <a:lvl1pPr marL="0" lvl="0" indent="0" defTabSz="895350" eaLnBrk="1" hangingPunct="1">
              <a:buClr>
                <a:schemeClr val="tx2"/>
              </a:buClr>
              <a:defRPr b="1" baseline="0">
                <a:solidFill>
                  <a:schemeClr val="tx2"/>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224" dirty="0"/>
              <a:t>Ecosystems included</a:t>
            </a:r>
          </a:p>
        </p:txBody>
      </p:sp>
      <p:sp>
        <p:nvSpPr>
          <p:cNvPr id="18" name="TextBox 17"/>
          <p:cNvSpPr txBox="1">
            <a:spLocks/>
          </p:cNvSpPr>
          <p:nvPr/>
        </p:nvSpPr>
        <p:spPr bwMode="gray">
          <a:xfrm>
            <a:off x="3432296" y="1976971"/>
            <a:ext cx="3466320" cy="38442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lvl="1"/>
            <a:r>
              <a:rPr lang="en-US" sz="1224" dirty="0"/>
              <a:t>Coral reefs, kelp forests, rocky reefs, continental shelves, sea-mounts, open oceans</a:t>
            </a:r>
            <a:endParaRPr lang="en-US" sz="1224" dirty="0">
              <a:solidFill>
                <a:schemeClr val="accent6"/>
              </a:solidFill>
            </a:endParaRPr>
          </a:p>
        </p:txBody>
      </p:sp>
      <p:sp>
        <p:nvSpPr>
          <p:cNvPr id="13" name="Rectangle 12"/>
          <p:cNvSpPr>
            <a:spLocks/>
          </p:cNvSpPr>
          <p:nvPr/>
        </p:nvSpPr>
        <p:spPr bwMode="gray">
          <a:xfrm flipH="1">
            <a:off x="3432296" y="972272"/>
            <a:ext cx="3466320" cy="192211"/>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r>
              <a:rPr lang="en-US" sz="1224" b="1" dirty="0">
                <a:solidFill>
                  <a:schemeClr val="tx2"/>
                </a:solidFill>
              </a:rPr>
              <a:t>Marine tourism</a:t>
            </a:r>
          </a:p>
        </p:txBody>
      </p:sp>
      <p:cxnSp>
        <p:nvCxnSpPr>
          <p:cNvPr id="39" name="Straight Connector 38"/>
          <p:cNvCxnSpPr>
            <a:cxnSpLocks/>
          </p:cNvCxnSpPr>
          <p:nvPr/>
        </p:nvCxnSpPr>
        <p:spPr>
          <a:xfrm>
            <a:off x="3432296" y="1193988"/>
            <a:ext cx="346632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019585" y="6383768"/>
            <a:ext cx="4976311" cy="238335"/>
          </a:xfrm>
          <a:prstGeom prst="rect">
            <a:avLst/>
          </a:prstGeom>
        </p:spPr>
        <p:txBody>
          <a:bodyPr wrap="square">
            <a:spAutoFit/>
          </a:bodyPr>
          <a:lstStyle/>
          <a:p>
            <a:r>
              <a:rPr lang="en-ZA" sz="918" dirty="0" err="1">
                <a:latin typeface="+mj-lt"/>
                <a:ea typeface="Calibri" panose="020F0502020204030204" pitchFamily="34" charset="0"/>
                <a:cs typeface="Times New Roman" panose="02020603050405020304" pitchFamily="18" charset="0"/>
              </a:rPr>
              <a:t>BBWW</a:t>
            </a:r>
            <a:r>
              <a:rPr lang="en-ZA" sz="918" dirty="0">
                <a:latin typeface="+mj-lt"/>
                <a:ea typeface="Calibri" panose="020F0502020204030204" pitchFamily="34" charset="0"/>
                <a:cs typeface="Times New Roman" panose="02020603050405020304" pitchFamily="18" charset="0"/>
              </a:rPr>
              <a:t>=Boat-based whale watching, WSCD=White shark cage diving</a:t>
            </a:r>
            <a:endParaRPr lang="en-ZA" sz="918" dirty="0">
              <a:latin typeface="+mj-lt"/>
            </a:endParaRPr>
          </a:p>
        </p:txBody>
      </p:sp>
      <p:sp>
        <p:nvSpPr>
          <p:cNvPr id="33" name="TextBox 5"/>
          <p:cNvSpPr txBox="1">
            <a:spLocks/>
          </p:cNvSpPr>
          <p:nvPr>
            <p:custDataLst>
              <p:tags r:id="rId5"/>
            </p:custDataLst>
          </p:nvPr>
        </p:nvSpPr>
        <p:spPr bwMode="gray">
          <a:xfrm>
            <a:off x="3484869" y="2664492"/>
            <a:ext cx="3413747" cy="518196"/>
          </a:xfrm>
          <a:prstGeom prst="rect">
            <a:avLst/>
          </a:prstGeom>
          <a:solidFill>
            <a:schemeClr val="accent2"/>
          </a:solidFill>
          <a:ln w="9525">
            <a:noFill/>
          </a:ln>
          <a:effectLst/>
        </p:spPr>
        <p:txBody>
          <a:bodyPr vert="horz" wrap="square" lIns="77748" tIns="77748" rIns="77748" bIns="77748" numCol="1" anchor="ctr" anchorCtr="0" compatLnSpc="1">
            <a:prstTxWarp prst="textNoShape">
              <a:avLst/>
            </a:prstTxWarp>
            <a:noAutofit/>
          </a:bodyPr>
          <a:lstStyle>
            <a:defPPr>
              <a:defRPr lang="en-US"/>
            </a:defPPr>
            <a:lvl1pPr marL="0" lvl="0" indent="0" defTabSz="895350" eaLnBrk="1" hangingPunct="1">
              <a:buClr>
                <a:schemeClr val="tx2"/>
              </a:buClr>
              <a:defRPr b="1" baseline="0">
                <a:solidFill>
                  <a:schemeClr val="tx2"/>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ZA" sz="1224" dirty="0">
                <a:solidFill>
                  <a:schemeClr val="bg1"/>
                </a:solidFill>
              </a:rPr>
              <a:t>Marine wildlife tourism </a:t>
            </a:r>
            <a:r>
              <a:rPr lang="en-ZA" sz="1224" b="0" dirty="0">
                <a:solidFill>
                  <a:schemeClr val="bg1"/>
                </a:solidFill>
              </a:rPr>
              <a:t>(e.g. BBWW</a:t>
            </a:r>
            <a:r>
              <a:rPr lang="en-ZA" sz="1224" b="0" baseline="30000" dirty="0">
                <a:solidFill>
                  <a:schemeClr val="bg1"/>
                </a:solidFill>
              </a:rPr>
              <a:t>1</a:t>
            </a:r>
            <a:r>
              <a:rPr lang="en-ZA" sz="1224" b="0" dirty="0">
                <a:solidFill>
                  <a:schemeClr val="bg1"/>
                </a:solidFill>
              </a:rPr>
              <a:t>, WSCD</a:t>
            </a:r>
            <a:r>
              <a:rPr lang="en-ZA" sz="1224" b="0" baseline="30000" dirty="0">
                <a:solidFill>
                  <a:schemeClr val="bg1"/>
                </a:solidFill>
              </a:rPr>
              <a:t>1</a:t>
            </a:r>
            <a:r>
              <a:rPr lang="en-ZA" sz="1224" b="0" dirty="0">
                <a:solidFill>
                  <a:schemeClr val="bg1"/>
                </a:solidFill>
              </a:rPr>
              <a:t>, seals, dolphins, turtles, birds etc.)</a:t>
            </a:r>
            <a:endParaRPr lang="en-US" sz="1224" b="0" dirty="0">
              <a:solidFill>
                <a:schemeClr val="bg1"/>
              </a:solidFill>
            </a:endParaRPr>
          </a:p>
        </p:txBody>
      </p:sp>
      <p:sp>
        <p:nvSpPr>
          <p:cNvPr id="35" name="TextBox 5"/>
          <p:cNvSpPr txBox="1">
            <a:spLocks/>
          </p:cNvSpPr>
          <p:nvPr>
            <p:custDataLst>
              <p:tags r:id="rId6"/>
            </p:custDataLst>
          </p:nvPr>
        </p:nvSpPr>
        <p:spPr bwMode="gray">
          <a:xfrm>
            <a:off x="3484869" y="3262262"/>
            <a:ext cx="3413747" cy="518196"/>
          </a:xfrm>
          <a:prstGeom prst="rect">
            <a:avLst/>
          </a:prstGeom>
          <a:solidFill>
            <a:schemeClr val="accent2"/>
          </a:solidFill>
          <a:ln w="9525">
            <a:noFill/>
          </a:ln>
          <a:effectLst/>
        </p:spPr>
        <p:txBody>
          <a:bodyPr vert="horz" wrap="square" lIns="77748" tIns="77748" rIns="77748" bIns="77748" numCol="1" anchor="ctr" anchorCtr="0" compatLnSpc="1">
            <a:prstTxWarp prst="textNoShape">
              <a:avLst/>
            </a:prstTxWarp>
            <a:noAutofit/>
          </a:bodyPr>
          <a:lstStyle>
            <a:defPPr>
              <a:defRPr lang="en-US"/>
            </a:defPPr>
            <a:lvl1pPr marL="0" lvl="0" indent="0" defTabSz="895350" eaLnBrk="1" hangingPunct="1">
              <a:buClr>
                <a:schemeClr val="tx2"/>
              </a:buClr>
              <a:defRPr b="1" baseline="0">
                <a:solidFill>
                  <a:schemeClr val="tx2"/>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ZA" sz="1224" dirty="0">
                <a:solidFill>
                  <a:schemeClr val="bg1"/>
                </a:solidFill>
              </a:rPr>
              <a:t>Recreational fishing </a:t>
            </a:r>
            <a:r>
              <a:rPr lang="en-ZA" sz="1224" b="0" dirty="0">
                <a:solidFill>
                  <a:schemeClr val="bg1"/>
                </a:solidFill>
              </a:rPr>
              <a:t>(e.g. boat-based fishing, spear fishing, fishing competitions etc.)</a:t>
            </a:r>
            <a:endParaRPr lang="en-US" sz="1224" b="0" dirty="0">
              <a:solidFill>
                <a:schemeClr val="bg1"/>
              </a:solidFill>
            </a:endParaRPr>
          </a:p>
        </p:txBody>
      </p:sp>
      <p:sp>
        <p:nvSpPr>
          <p:cNvPr id="41" name="TextBox 5"/>
          <p:cNvSpPr txBox="1">
            <a:spLocks/>
          </p:cNvSpPr>
          <p:nvPr>
            <p:custDataLst>
              <p:tags r:id="rId7"/>
            </p:custDataLst>
          </p:nvPr>
        </p:nvSpPr>
        <p:spPr bwMode="gray">
          <a:xfrm>
            <a:off x="3484869" y="3892213"/>
            <a:ext cx="3413747" cy="518196"/>
          </a:xfrm>
          <a:prstGeom prst="rect">
            <a:avLst/>
          </a:prstGeom>
          <a:solidFill>
            <a:schemeClr val="accent2"/>
          </a:solidFill>
          <a:ln w="9525">
            <a:noFill/>
          </a:ln>
          <a:effectLst/>
        </p:spPr>
        <p:txBody>
          <a:bodyPr vert="horz" wrap="square" lIns="77748" tIns="77748" rIns="77748" bIns="77748" numCol="1" anchor="ctr" anchorCtr="0" compatLnSpc="1">
            <a:prstTxWarp prst="textNoShape">
              <a:avLst/>
            </a:prstTxWarp>
            <a:noAutofit/>
          </a:bodyPr>
          <a:lstStyle>
            <a:defPPr>
              <a:defRPr lang="en-US"/>
            </a:defPPr>
            <a:lvl1pPr marL="0" lvl="0" indent="0" defTabSz="895350" eaLnBrk="1" hangingPunct="1">
              <a:buClr>
                <a:schemeClr val="tx2"/>
              </a:buClr>
              <a:defRPr b="1" baseline="0">
                <a:solidFill>
                  <a:schemeClr val="tx2"/>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ZA" sz="1224" dirty="0">
                <a:solidFill>
                  <a:schemeClr val="bg1"/>
                </a:solidFill>
              </a:rPr>
              <a:t>Scuba diving / snorkelling </a:t>
            </a:r>
            <a:r>
              <a:rPr lang="en-ZA" sz="1224" b="0" dirty="0">
                <a:solidFill>
                  <a:schemeClr val="bg1"/>
                </a:solidFill>
              </a:rPr>
              <a:t>(e.g. shark cage diving)</a:t>
            </a:r>
            <a:endParaRPr lang="en-US" sz="1224" b="0" dirty="0">
              <a:solidFill>
                <a:schemeClr val="bg1"/>
              </a:solidFill>
            </a:endParaRPr>
          </a:p>
        </p:txBody>
      </p:sp>
      <p:sp>
        <p:nvSpPr>
          <p:cNvPr id="42" name="TextBox 5"/>
          <p:cNvSpPr txBox="1">
            <a:spLocks/>
          </p:cNvSpPr>
          <p:nvPr>
            <p:custDataLst>
              <p:tags r:id="rId8"/>
            </p:custDataLst>
          </p:nvPr>
        </p:nvSpPr>
        <p:spPr bwMode="gray">
          <a:xfrm>
            <a:off x="3484869" y="4529351"/>
            <a:ext cx="3413747" cy="518196"/>
          </a:xfrm>
          <a:prstGeom prst="rect">
            <a:avLst/>
          </a:prstGeom>
          <a:solidFill>
            <a:schemeClr val="accent2"/>
          </a:solidFill>
          <a:ln w="9525">
            <a:noFill/>
          </a:ln>
          <a:effectLst/>
        </p:spPr>
        <p:txBody>
          <a:bodyPr vert="horz" wrap="square" lIns="77748" tIns="77748" rIns="77748" bIns="77748" numCol="1" anchor="ctr" anchorCtr="0" compatLnSpc="1">
            <a:prstTxWarp prst="textNoShape">
              <a:avLst/>
            </a:prstTxWarp>
            <a:noAutofit/>
          </a:bodyPr>
          <a:lstStyle>
            <a:defPPr>
              <a:defRPr lang="en-US"/>
            </a:defPPr>
            <a:lvl1pPr marL="0" lvl="0" indent="0" defTabSz="895350" eaLnBrk="1" hangingPunct="1">
              <a:buClr>
                <a:schemeClr val="tx2"/>
              </a:buClr>
              <a:defRPr b="1" baseline="0">
                <a:solidFill>
                  <a:schemeClr val="tx2"/>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ZA" sz="1224" dirty="0">
                <a:solidFill>
                  <a:schemeClr val="bg1"/>
                </a:solidFill>
              </a:rPr>
              <a:t>Water sports </a:t>
            </a:r>
            <a:r>
              <a:rPr lang="en-ZA" sz="1224" b="0" dirty="0">
                <a:solidFill>
                  <a:schemeClr val="bg1"/>
                </a:solidFill>
              </a:rPr>
              <a:t>(e.g. Big wave surfing, yachting,  water skiing, kite surfing etc.)</a:t>
            </a:r>
            <a:endParaRPr lang="en-US" sz="1224" b="0" dirty="0">
              <a:solidFill>
                <a:schemeClr val="bg1"/>
              </a:solidFill>
            </a:endParaRPr>
          </a:p>
        </p:txBody>
      </p:sp>
      <p:sp>
        <p:nvSpPr>
          <p:cNvPr id="43" name="TextBox 5"/>
          <p:cNvSpPr txBox="1">
            <a:spLocks/>
          </p:cNvSpPr>
          <p:nvPr>
            <p:custDataLst>
              <p:tags r:id="rId9"/>
            </p:custDataLst>
          </p:nvPr>
        </p:nvSpPr>
        <p:spPr bwMode="gray">
          <a:xfrm>
            <a:off x="3484869" y="5201715"/>
            <a:ext cx="3413747" cy="518196"/>
          </a:xfrm>
          <a:prstGeom prst="rect">
            <a:avLst/>
          </a:prstGeom>
          <a:solidFill>
            <a:schemeClr val="accent2"/>
          </a:solidFill>
          <a:ln w="9525">
            <a:noFill/>
          </a:ln>
          <a:effectLst/>
        </p:spPr>
        <p:txBody>
          <a:bodyPr vert="horz" wrap="square" lIns="77748" tIns="77748" rIns="77748" bIns="77748" numCol="1" anchor="ctr" anchorCtr="0" compatLnSpc="1">
            <a:prstTxWarp prst="textNoShape">
              <a:avLst/>
            </a:prstTxWarp>
            <a:noAutofit/>
          </a:bodyPr>
          <a:lstStyle>
            <a:defPPr>
              <a:defRPr lang="en-US"/>
            </a:defPPr>
            <a:lvl1pPr marL="0" lvl="0" indent="0" defTabSz="895350" eaLnBrk="1" hangingPunct="1">
              <a:buClr>
                <a:schemeClr val="tx2"/>
              </a:buClr>
              <a:defRPr b="1" baseline="0">
                <a:solidFill>
                  <a:schemeClr val="tx2"/>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619" lvl="1" indent="0">
              <a:buNone/>
            </a:pPr>
            <a:r>
              <a:rPr lang="en-ZA" sz="1224" b="1" dirty="0">
                <a:solidFill>
                  <a:schemeClr val="bg1"/>
                </a:solidFill>
              </a:rPr>
              <a:t>Ocean experience </a:t>
            </a:r>
            <a:r>
              <a:rPr lang="en-ZA" sz="1224" dirty="0">
                <a:solidFill>
                  <a:schemeClr val="bg1"/>
                </a:solidFill>
              </a:rPr>
              <a:t>(e.g. Cruise tourism,  marinas, island tourism, under water archaeology, etc.)</a:t>
            </a:r>
            <a:endParaRPr lang="en-US" sz="1224" dirty="0">
              <a:solidFill>
                <a:schemeClr val="bg1"/>
              </a:solidFill>
            </a:endParaRPr>
          </a:p>
        </p:txBody>
      </p:sp>
      <p:sp>
        <p:nvSpPr>
          <p:cNvPr id="44" name="TextBox 5"/>
          <p:cNvSpPr txBox="1">
            <a:spLocks/>
          </p:cNvSpPr>
          <p:nvPr>
            <p:custDataLst>
              <p:tags r:id="rId10"/>
            </p:custDataLst>
          </p:nvPr>
        </p:nvSpPr>
        <p:spPr bwMode="gray">
          <a:xfrm>
            <a:off x="7123464" y="2664492"/>
            <a:ext cx="3413747" cy="518196"/>
          </a:xfrm>
          <a:prstGeom prst="rect">
            <a:avLst/>
          </a:prstGeom>
          <a:solidFill>
            <a:schemeClr val="accent2"/>
          </a:solidFill>
          <a:ln w="9525">
            <a:noFill/>
          </a:ln>
          <a:effectLst/>
        </p:spPr>
        <p:txBody>
          <a:bodyPr vert="horz" wrap="square" lIns="77748" tIns="77748" rIns="77748" bIns="77748" numCol="1" anchor="ctr" anchorCtr="0" compatLnSpc="1">
            <a:prstTxWarp prst="textNoShape">
              <a:avLst/>
            </a:prstTxWarp>
            <a:noAutofit/>
          </a:bodyPr>
          <a:lstStyle>
            <a:defPPr>
              <a:defRPr lang="en-US"/>
            </a:defPPr>
            <a:lvl1pPr marL="0" lvl="0" indent="0" defTabSz="895350" eaLnBrk="1" hangingPunct="1">
              <a:buClr>
                <a:schemeClr val="tx2"/>
              </a:buClr>
              <a:defRPr b="1" baseline="0">
                <a:solidFill>
                  <a:schemeClr val="tx2"/>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ZA" sz="1224" dirty="0">
                <a:solidFill>
                  <a:schemeClr val="bg1"/>
                </a:solidFill>
              </a:rPr>
              <a:t>Coastal wildlife tourism </a:t>
            </a:r>
            <a:r>
              <a:rPr lang="en-ZA" sz="1224" b="0" dirty="0">
                <a:solidFill>
                  <a:schemeClr val="bg1"/>
                </a:solidFill>
              </a:rPr>
              <a:t>(e.g.</a:t>
            </a:r>
            <a:r>
              <a:rPr lang="en-US" sz="1224" b="0" dirty="0">
                <a:solidFill>
                  <a:schemeClr val="bg1"/>
                </a:solidFill>
              </a:rPr>
              <a:t> Land-based whale watching, Coastal </a:t>
            </a:r>
            <a:r>
              <a:rPr lang="en-US" sz="1224" b="0" dirty="0" err="1">
                <a:solidFill>
                  <a:schemeClr val="bg1"/>
                </a:solidFill>
              </a:rPr>
              <a:t>avitourism</a:t>
            </a:r>
            <a:r>
              <a:rPr lang="en-US" sz="1224" b="0" dirty="0">
                <a:solidFill>
                  <a:schemeClr val="bg1"/>
                </a:solidFill>
              </a:rPr>
              <a:t>, Marine turtles tours, etc.</a:t>
            </a:r>
            <a:r>
              <a:rPr lang="en-ZA" sz="1224" b="0" dirty="0">
                <a:solidFill>
                  <a:schemeClr val="bg1"/>
                </a:solidFill>
              </a:rPr>
              <a:t>)</a:t>
            </a:r>
            <a:endParaRPr lang="en-US" sz="1224" b="0" dirty="0">
              <a:solidFill>
                <a:schemeClr val="bg1"/>
              </a:solidFill>
            </a:endParaRPr>
          </a:p>
        </p:txBody>
      </p:sp>
      <p:sp>
        <p:nvSpPr>
          <p:cNvPr id="45" name="TextBox 5"/>
          <p:cNvSpPr txBox="1">
            <a:spLocks/>
          </p:cNvSpPr>
          <p:nvPr>
            <p:custDataLst>
              <p:tags r:id="rId11"/>
            </p:custDataLst>
          </p:nvPr>
        </p:nvSpPr>
        <p:spPr bwMode="gray">
          <a:xfrm>
            <a:off x="7123464" y="3210741"/>
            <a:ext cx="3413747" cy="518196"/>
          </a:xfrm>
          <a:prstGeom prst="rect">
            <a:avLst/>
          </a:prstGeom>
          <a:solidFill>
            <a:schemeClr val="accent2"/>
          </a:solidFill>
          <a:ln w="9525">
            <a:noFill/>
          </a:ln>
          <a:effectLst/>
        </p:spPr>
        <p:txBody>
          <a:bodyPr vert="horz" wrap="square" lIns="77748" tIns="77748" rIns="77748" bIns="77748" numCol="1" anchor="ctr" anchorCtr="0" compatLnSpc="1">
            <a:prstTxWarp prst="textNoShape">
              <a:avLst/>
            </a:prstTxWarp>
            <a:noAutofit/>
          </a:bodyPr>
          <a:lstStyle>
            <a:defPPr>
              <a:defRPr lang="en-US"/>
            </a:defPPr>
            <a:lvl1pPr marL="0" lvl="0" indent="0" defTabSz="895350" eaLnBrk="1" hangingPunct="1">
              <a:buClr>
                <a:schemeClr val="tx2"/>
              </a:buClr>
              <a:defRPr b="1" baseline="0">
                <a:solidFill>
                  <a:schemeClr val="tx2"/>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ZA" sz="1224" dirty="0">
                <a:solidFill>
                  <a:schemeClr val="bg1"/>
                </a:solidFill>
              </a:rPr>
              <a:t>Sand / Beach Sport </a:t>
            </a:r>
            <a:r>
              <a:rPr lang="en-ZA" sz="1224" b="0" dirty="0">
                <a:solidFill>
                  <a:schemeClr val="bg1"/>
                </a:solidFill>
              </a:rPr>
              <a:t>(e.g. Kite-flying, beach combing, sand dune surfing etc.)</a:t>
            </a:r>
            <a:endParaRPr lang="en-US" sz="1224" b="0" dirty="0">
              <a:solidFill>
                <a:schemeClr val="bg1"/>
              </a:solidFill>
            </a:endParaRPr>
          </a:p>
        </p:txBody>
      </p:sp>
      <p:sp>
        <p:nvSpPr>
          <p:cNvPr id="46" name="TextBox 5"/>
          <p:cNvSpPr txBox="1">
            <a:spLocks/>
          </p:cNvSpPr>
          <p:nvPr>
            <p:custDataLst>
              <p:tags r:id="rId12"/>
            </p:custDataLst>
          </p:nvPr>
        </p:nvSpPr>
        <p:spPr bwMode="gray">
          <a:xfrm>
            <a:off x="7123464" y="3756990"/>
            <a:ext cx="3413747" cy="518196"/>
          </a:xfrm>
          <a:prstGeom prst="rect">
            <a:avLst/>
          </a:prstGeom>
          <a:solidFill>
            <a:schemeClr val="accent2"/>
          </a:solidFill>
          <a:ln w="9525">
            <a:noFill/>
          </a:ln>
          <a:effectLst/>
        </p:spPr>
        <p:txBody>
          <a:bodyPr vert="horz" wrap="square" lIns="77748" tIns="77748" rIns="77748" bIns="77748" numCol="1" anchor="ctr" anchorCtr="0" compatLnSpc="1">
            <a:prstTxWarp prst="textNoShape">
              <a:avLst/>
            </a:prstTxWarp>
            <a:noAutofit/>
          </a:bodyPr>
          <a:lstStyle>
            <a:defPPr>
              <a:defRPr lang="en-US"/>
            </a:defPPr>
            <a:lvl1pPr marL="0" lvl="0" indent="0" defTabSz="895350" eaLnBrk="1" hangingPunct="1">
              <a:buClr>
                <a:schemeClr val="tx2"/>
              </a:buClr>
              <a:defRPr b="1" baseline="0">
                <a:solidFill>
                  <a:schemeClr val="tx2"/>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ZA" sz="1224" dirty="0">
                <a:solidFill>
                  <a:schemeClr val="bg1"/>
                </a:solidFill>
              </a:rPr>
              <a:t>Coastal Heritage and events </a:t>
            </a:r>
            <a:r>
              <a:rPr lang="en-ZA" sz="1224" b="0" dirty="0">
                <a:solidFill>
                  <a:schemeClr val="bg1"/>
                </a:solidFill>
              </a:rPr>
              <a:t>(e.g. Local seafood and cultural tourism, cultural history etc.)</a:t>
            </a:r>
            <a:endParaRPr lang="en-US" sz="1224" b="0" dirty="0">
              <a:solidFill>
                <a:schemeClr val="bg1"/>
              </a:solidFill>
            </a:endParaRPr>
          </a:p>
        </p:txBody>
      </p:sp>
      <p:sp>
        <p:nvSpPr>
          <p:cNvPr id="47" name="TextBox 5"/>
          <p:cNvSpPr txBox="1">
            <a:spLocks/>
          </p:cNvSpPr>
          <p:nvPr>
            <p:custDataLst>
              <p:tags r:id="rId13"/>
            </p:custDataLst>
          </p:nvPr>
        </p:nvSpPr>
        <p:spPr bwMode="gray">
          <a:xfrm>
            <a:off x="7123464" y="4303240"/>
            <a:ext cx="3413747" cy="518196"/>
          </a:xfrm>
          <a:prstGeom prst="rect">
            <a:avLst/>
          </a:prstGeom>
          <a:solidFill>
            <a:schemeClr val="accent2"/>
          </a:solidFill>
          <a:ln w="9525">
            <a:noFill/>
          </a:ln>
          <a:effectLst/>
        </p:spPr>
        <p:txBody>
          <a:bodyPr vert="horz" wrap="square" lIns="77748" tIns="77748" rIns="77748" bIns="77748" numCol="1" anchor="ctr" anchorCtr="0" compatLnSpc="1">
            <a:prstTxWarp prst="textNoShape">
              <a:avLst/>
            </a:prstTxWarp>
            <a:noAutofit/>
          </a:bodyPr>
          <a:lstStyle>
            <a:defPPr>
              <a:defRPr lang="en-US"/>
            </a:defPPr>
            <a:lvl1pPr marL="0" lvl="0" indent="0" defTabSz="895350" eaLnBrk="1" hangingPunct="1">
              <a:buClr>
                <a:schemeClr val="tx2"/>
              </a:buClr>
              <a:defRPr b="1" baseline="0">
                <a:solidFill>
                  <a:schemeClr val="tx2"/>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224" dirty="0" err="1">
                <a:solidFill>
                  <a:schemeClr val="bg1"/>
                </a:solidFill>
              </a:rPr>
              <a:t>Sight seeing</a:t>
            </a:r>
            <a:r>
              <a:rPr lang="en-US" sz="1224" dirty="0">
                <a:solidFill>
                  <a:schemeClr val="bg1"/>
                </a:solidFill>
              </a:rPr>
              <a:t> </a:t>
            </a:r>
            <a:r>
              <a:rPr lang="en-US" sz="1224" b="0" dirty="0">
                <a:solidFill>
                  <a:schemeClr val="bg1"/>
                </a:solidFill>
              </a:rPr>
              <a:t>(e.g. Light house tourism,  cycling, marathons, etc.)</a:t>
            </a:r>
          </a:p>
        </p:txBody>
      </p:sp>
      <p:sp>
        <p:nvSpPr>
          <p:cNvPr id="48" name="TextBox 5"/>
          <p:cNvSpPr txBox="1">
            <a:spLocks/>
          </p:cNvSpPr>
          <p:nvPr>
            <p:custDataLst>
              <p:tags r:id="rId14"/>
            </p:custDataLst>
          </p:nvPr>
        </p:nvSpPr>
        <p:spPr bwMode="gray">
          <a:xfrm>
            <a:off x="7123464" y="4849489"/>
            <a:ext cx="3413747" cy="518196"/>
          </a:xfrm>
          <a:prstGeom prst="rect">
            <a:avLst/>
          </a:prstGeom>
          <a:solidFill>
            <a:schemeClr val="accent2"/>
          </a:solidFill>
          <a:ln w="9525">
            <a:noFill/>
          </a:ln>
          <a:effectLst/>
        </p:spPr>
        <p:txBody>
          <a:bodyPr vert="horz" wrap="square" lIns="77748" tIns="77748" rIns="77748" bIns="77748" numCol="1" anchor="ctr" anchorCtr="0" compatLnSpc="1">
            <a:prstTxWarp prst="textNoShape">
              <a:avLst/>
            </a:prstTxWarp>
            <a:noAutofit/>
          </a:bodyPr>
          <a:lstStyle>
            <a:defPPr>
              <a:defRPr lang="en-US"/>
            </a:defPPr>
            <a:lvl1pPr marL="0" lvl="0" indent="0" defTabSz="895350" eaLnBrk="1" hangingPunct="1">
              <a:buClr>
                <a:schemeClr val="tx2"/>
              </a:buClr>
              <a:defRPr b="1" baseline="0">
                <a:solidFill>
                  <a:schemeClr val="tx2"/>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224" dirty="0">
                <a:solidFill>
                  <a:schemeClr val="bg1"/>
                </a:solidFill>
              </a:rPr>
              <a:t>Educational and scientific </a:t>
            </a:r>
            <a:r>
              <a:rPr lang="en-US" sz="1224" b="0" dirty="0">
                <a:solidFill>
                  <a:schemeClr val="bg1"/>
                </a:solidFill>
              </a:rPr>
              <a:t>excursions(e.g. aquariums etc.)</a:t>
            </a:r>
          </a:p>
        </p:txBody>
      </p:sp>
      <p:sp>
        <p:nvSpPr>
          <p:cNvPr id="49" name="TextBox 5"/>
          <p:cNvSpPr txBox="1">
            <a:spLocks/>
          </p:cNvSpPr>
          <p:nvPr>
            <p:custDataLst>
              <p:tags r:id="rId15"/>
            </p:custDataLst>
          </p:nvPr>
        </p:nvSpPr>
        <p:spPr bwMode="gray">
          <a:xfrm>
            <a:off x="3484869" y="5866952"/>
            <a:ext cx="3413747" cy="394605"/>
          </a:xfrm>
          <a:prstGeom prst="rect">
            <a:avLst/>
          </a:prstGeom>
          <a:solidFill>
            <a:schemeClr val="accent2"/>
          </a:solidFill>
          <a:ln w="9525">
            <a:noFill/>
          </a:ln>
          <a:effectLst/>
        </p:spPr>
        <p:txBody>
          <a:bodyPr vert="horz" wrap="square" lIns="77748" tIns="77748" rIns="77748" bIns="77748" numCol="1" anchor="ctr" anchorCtr="0" compatLnSpc="1">
            <a:prstTxWarp prst="textNoShape">
              <a:avLst/>
            </a:prstTxWarp>
            <a:noAutofit/>
          </a:bodyPr>
          <a:lstStyle>
            <a:defPPr>
              <a:defRPr lang="en-US"/>
            </a:defPPr>
            <a:lvl1pPr marL="0" lvl="0" indent="0" defTabSz="895350" eaLnBrk="1" hangingPunct="1">
              <a:buClr>
                <a:schemeClr val="tx2"/>
              </a:buClr>
              <a:defRPr b="1" baseline="0">
                <a:solidFill>
                  <a:schemeClr val="tx2"/>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619" lvl="1" indent="0">
              <a:buNone/>
            </a:pPr>
            <a:r>
              <a:rPr lang="en-ZA" sz="1224" b="1" dirty="0">
                <a:solidFill>
                  <a:schemeClr val="bg1"/>
                </a:solidFill>
              </a:rPr>
              <a:t>Events </a:t>
            </a:r>
            <a:r>
              <a:rPr lang="en-ZA" sz="1224" dirty="0">
                <a:solidFill>
                  <a:schemeClr val="bg1"/>
                </a:solidFill>
              </a:rPr>
              <a:t>(e.g. marine competitions)</a:t>
            </a:r>
            <a:endParaRPr lang="en-US" sz="1224" dirty="0">
              <a:solidFill>
                <a:schemeClr val="bg1"/>
              </a:solidFill>
            </a:endParaRPr>
          </a:p>
        </p:txBody>
      </p:sp>
      <p:sp>
        <p:nvSpPr>
          <p:cNvPr id="50" name="TextBox 5"/>
          <p:cNvSpPr txBox="1">
            <a:spLocks/>
          </p:cNvSpPr>
          <p:nvPr>
            <p:custDataLst>
              <p:tags r:id="rId16"/>
            </p:custDataLst>
          </p:nvPr>
        </p:nvSpPr>
        <p:spPr bwMode="gray">
          <a:xfrm>
            <a:off x="7123464" y="5395739"/>
            <a:ext cx="3413747" cy="413387"/>
          </a:xfrm>
          <a:prstGeom prst="rect">
            <a:avLst/>
          </a:prstGeom>
          <a:solidFill>
            <a:schemeClr val="accent2"/>
          </a:solidFill>
          <a:ln w="9525">
            <a:noFill/>
          </a:ln>
          <a:effectLst/>
        </p:spPr>
        <p:txBody>
          <a:bodyPr vert="horz" wrap="square" lIns="77748" tIns="77748" rIns="77748" bIns="77748" numCol="1" anchor="ctr" anchorCtr="0" compatLnSpc="1">
            <a:prstTxWarp prst="textNoShape">
              <a:avLst/>
            </a:prstTxWarp>
            <a:noAutofit/>
          </a:bodyPr>
          <a:lstStyle>
            <a:defPPr>
              <a:defRPr lang="en-US"/>
            </a:defPPr>
            <a:lvl1pPr marL="0" lvl="0" indent="0" defTabSz="895350" eaLnBrk="1" hangingPunct="1">
              <a:buClr>
                <a:schemeClr val="tx2"/>
              </a:buClr>
              <a:defRPr b="1" baseline="0">
                <a:solidFill>
                  <a:schemeClr val="tx2"/>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224" dirty="0">
                <a:solidFill>
                  <a:schemeClr val="bg1"/>
                </a:solidFill>
              </a:rPr>
              <a:t>Spiritual experiences </a:t>
            </a:r>
          </a:p>
        </p:txBody>
      </p:sp>
      <p:sp>
        <p:nvSpPr>
          <p:cNvPr id="51" name="TextBox 5"/>
          <p:cNvSpPr txBox="1">
            <a:spLocks/>
          </p:cNvSpPr>
          <p:nvPr>
            <p:custDataLst>
              <p:tags r:id="rId17"/>
            </p:custDataLst>
          </p:nvPr>
        </p:nvSpPr>
        <p:spPr bwMode="gray">
          <a:xfrm>
            <a:off x="7123464" y="5837180"/>
            <a:ext cx="3413747" cy="413387"/>
          </a:xfrm>
          <a:prstGeom prst="rect">
            <a:avLst/>
          </a:prstGeom>
          <a:solidFill>
            <a:schemeClr val="accent2"/>
          </a:solidFill>
          <a:ln w="9525">
            <a:noFill/>
          </a:ln>
          <a:effectLst/>
        </p:spPr>
        <p:txBody>
          <a:bodyPr vert="horz" wrap="square" lIns="77748" tIns="77748" rIns="77748" bIns="77748" numCol="1" anchor="ctr" anchorCtr="0" compatLnSpc="1">
            <a:prstTxWarp prst="textNoShape">
              <a:avLst/>
            </a:prstTxWarp>
            <a:noAutofit/>
          </a:bodyPr>
          <a:lstStyle>
            <a:defPPr>
              <a:defRPr lang="en-US"/>
            </a:defPPr>
            <a:lvl1pPr marL="0" lvl="0" indent="0" defTabSz="895350" eaLnBrk="1" hangingPunct="1">
              <a:buClr>
                <a:schemeClr val="tx2"/>
              </a:buClr>
              <a:defRPr b="1" baseline="0">
                <a:solidFill>
                  <a:schemeClr val="tx2"/>
                </a:solidFill>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224" dirty="0">
                <a:solidFill>
                  <a:schemeClr val="bg1"/>
                </a:solidFill>
              </a:rPr>
              <a:t>Pure recreational </a:t>
            </a:r>
            <a:r>
              <a:rPr lang="en-US" sz="1224" b="0" dirty="0">
                <a:solidFill>
                  <a:schemeClr val="bg1"/>
                </a:solidFill>
              </a:rPr>
              <a:t>(e.g. dining out, shopping)</a:t>
            </a:r>
            <a:endParaRPr lang="en-US" sz="1224" dirty="0">
              <a:solidFill>
                <a:schemeClr val="bg1"/>
              </a:solidFill>
            </a:endParaRPr>
          </a:p>
        </p:txBody>
      </p:sp>
      <p:sp>
        <p:nvSpPr>
          <p:cNvPr id="3" name="Footer Placeholder 2"/>
          <p:cNvSpPr>
            <a:spLocks noGrp="1"/>
          </p:cNvSpPr>
          <p:nvPr>
            <p:ph type="ftr" sz="quarter" idx="11"/>
          </p:nvPr>
        </p:nvSpPr>
        <p:spPr>
          <a:xfrm>
            <a:off x="6539753" y="6429670"/>
            <a:ext cx="4114800" cy="365125"/>
          </a:xfrm>
        </p:spPr>
        <p:txBody>
          <a:bodyPr/>
          <a:lstStyle/>
          <a:p>
            <a:r>
              <a:rPr lang="en-ZA" sz="800" dirty="0"/>
              <a:t>CMT Presentation 09 October 2024</a:t>
            </a:r>
          </a:p>
        </p:txBody>
      </p:sp>
      <p:sp>
        <p:nvSpPr>
          <p:cNvPr id="8" name="Slide Number Placeholder 7"/>
          <p:cNvSpPr>
            <a:spLocks noGrp="1"/>
          </p:cNvSpPr>
          <p:nvPr>
            <p:ph type="sldNum" sz="quarter" idx="12"/>
          </p:nvPr>
        </p:nvSpPr>
        <p:spPr/>
        <p:txBody>
          <a:bodyPr/>
          <a:lstStyle/>
          <a:p>
            <a:fld id="{E40FEAE8-3F87-4A99-BAF2-EE59B96B6E72}" type="slidenum">
              <a:rPr lang="en-ZA" smtClean="0"/>
              <a:t>2</a:t>
            </a:fld>
            <a:endParaRPr lang="en-ZA"/>
          </a:p>
        </p:txBody>
      </p:sp>
    </p:spTree>
    <p:extLst>
      <p:ext uri="{BB962C8B-B14F-4D97-AF65-F5344CB8AC3E}">
        <p14:creationId xmlns:p14="http://schemas.microsoft.com/office/powerpoint/2010/main" val="414145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5C6BDD-E15E-2147-BC46-462E5899AF47}"/>
              </a:ext>
            </a:extLst>
          </p:cNvPr>
          <p:cNvPicPr>
            <a:picLocks noChangeAspect="1"/>
          </p:cNvPicPr>
          <p:nvPr/>
        </p:nvPicPr>
        <p:blipFill rotWithShape="1">
          <a:blip r:embed="rId2"/>
          <a:srcRect b="2488"/>
          <a:stretch/>
        </p:blipFill>
        <p:spPr>
          <a:xfrm>
            <a:off x="0" y="170597"/>
            <a:ext cx="5286212" cy="6687403"/>
          </a:xfrm>
          <a:prstGeom prst="rect">
            <a:avLst/>
          </a:prstGeom>
        </p:spPr>
      </p:pic>
      <p:pic>
        <p:nvPicPr>
          <p:cNvPr id="7" name="Picture 6">
            <a:extLst>
              <a:ext uri="{FF2B5EF4-FFF2-40B4-BE49-F238E27FC236}">
                <a16:creationId xmlns:a16="http://schemas.microsoft.com/office/drawing/2014/main" id="{40B84C4A-49B2-9E43-9B09-B10FDB18CD11}"/>
              </a:ext>
            </a:extLst>
          </p:cNvPr>
          <p:cNvPicPr>
            <a:picLocks noChangeAspect="1"/>
          </p:cNvPicPr>
          <p:nvPr/>
        </p:nvPicPr>
        <p:blipFill>
          <a:blip r:embed="rId3"/>
          <a:stretch>
            <a:fillRect/>
          </a:stretch>
        </p:blipFill>
        <p:spPr>
          <a:xfrm>
            <a:off x="6134469" y="170597"/>
            <a:ext cx="5925218" cy="1985749"/>
          </a:xfrm>
          <a:prstGeom prst="rect">
            <a:avLst/>
          </a:prstGeom>
        </p:spPr>
      </p:pic>
      <p:sp>
        <p:nvSpPr>
          <p:cNvPr id="8" name="Rectangle 7">
            <a:extLst>
              <a:ext uri="{FF2B5EF4-FFF2-40B4-BE49-F238E27FC236}">
                <a16:creationId xmlns:a16="http://schemas.microsoft.com/office/drawing/2014/main" id="{5ED60ECC-B51A-5043-8515-7DC8CEE059F5}"/>
              </a:ext>
            </a:extLst>
          </p:cNvPr>
          <p:cNvSpPr/>
          <p:nvPr/>
        </p:nvSpPr>
        <p:spPr>
          <a:xfrm rot="16200000">
            <a:off x="4918001" y="978805"/>
            <a:ext cx="1864678" cy="369332"/>
          </a:xfrm>
          <a:prstGeom prst="rect">
            <a:avLst/>
          </a:prstGeom>
        </p:spPr>
        <p:txBody>
          <a:bodyPr wrap="square">
            <a:spAutoFit/>
          </a:bodyPr>
          <a:lstStyle/>
          <a:p>
            <a:r>
              <a:rPr lang="en-GB" dirty="0" err="1">
                <a:latin typeface="Arial" panose="020B0604020202020204" pitchFamily="34" charset="0"/>
              </a:rPr>
              <a:t>Kleinzee</a:t>
            </a:r>
            <a:r>
              <a:rPr lang="en-GB" dirty="0">
                <a:latin typeface="Arial" panose="020B0604020202020204" pitchFamily="34" charset="0"/>
              </a:rPr>
              <a:t> Airport </a:t>
            </a:r>
            <a:endParaRPr lang="en-GB" dirty="0"/>
          </a:p>
        </p:txBody>
      </p:sp>
      <p:pic>
        <p:nvPicPr>
          <p:cNvPr id="9" name="Picture 8">
            <a:extLst>
              <a:ext uri="{FF2B5EF4-FFF2-40B4-BE49-F238E27FC236}">
                <a16:creationId xmlns:a16="http://schemas.microsoft.com/office/drawing/2014/main" id="{7F61E2BC-0532-924A-AC3D-4F3A1FB92909}"/>
              </a:ext>
            </a:extLst>
          </p:cNvPr>
          <p:cNvPicPr>
            <a:picLocks noChangeAspect="1"/>
          </p:cNvPicPr>
          <p:nvPr/>
        </p:nvPicPr>
        <p:blipFill>
          <a:blip r:embed="rId4"/>
          <a:stretch>
            <a:fillRect/>
          </a:stretch>
        </p:blipFill>
        <p:spPr>
          <a:xfrm>
            <a:off x="6134469" y="2392989"/>
            <a:ext cx="5925218" cy="2166973"/>
          </a:xfrm>
          <a:prstGeom prst="rect">
            <a:avLst/>
          </a:prstGeom>
        </p:spPr>
      </p:pic>
      <p:pic>
        <p:nvPicPr>
          <p:cNvPr id="10" name="Picture 9">
            <a:extLst>
              <a:ext uri="{FF2B5EF4-FFF2-40B4-BE49-F238E27FC236}">
                <a16:creationId xmlns:a16="http://schemas.microsoft.com/office/drawing/2014/main" id="{EB0F7C76-0E36-AA49-B3FA-D4C8FC5E3846}"/>
              </a:ext>
            </a:extLst>
          </p:cNvPr>
          <p:cNvPicPr>
            <a:picLocks noChangeAspect="1"/>
          </p:cNvPicPr>
          <p:nvPr/>
        </p:nvPicPr>
        <p:blipFill>
          <a:blip r:embed="rId5"/>
          <a:stretch>
            <a:fillRect/>
          </a:stretch>
        </p:blipFill>
        <p:spPr>
          <a:xfrm>
            <a:off x="6134469" y="4693787"/>
            <a:ext cx="5956300" cy="1892300"/>
          </a:xfrm>
          <a:prstGeom prst="rect">
            <a:avLst/>
          </a:prstGeom>
        </p:spPr>
      </p:pic>
      <p:sp>
        <p:nvSpPr>
          <p:cNvPr id="11" name="Rectangle 10">
            <a:extLst>
              <a:ext uri="{FF2B5EF4-FFF2-40B4-BE49-F238E27FC236}">
                <a16:creationId xmlns:a16="http://schemas.microsoft.com/office/drawing/2014/main" id="{B5613F29-FD4E-AB48-A27B-52BE23E6E5FA}"/>
              </a:ext>
            </a:extLst>
          </p:cNvPr>
          <p:cNvSpPr/>
          <p:nvPr/>
        </p:nvSpPr>
        <p:spPr>
          <a:xfrm rot="16200000">
            <a:off x="4841057" y="5384579"/>
            <a:ext cx="2018566" cy="369332"/>
          </a:xfrm>
          <a:prstGeom prst="rect">
            <a:avLst/>
          </a:prstGeom>
        </p:spPr>
        <p:txBody>
          <a:bodyPr wrap="none">
            <a:spAutoFit/>
          </a:bodyPr>
          <a:lstStyle/>
          <a:p>
            <a:r>
              <a:rPr lang="en-GB" dirty="0">
                <a:latin typeface="Arial" panose="020B0604020202020204" pitchFamily="34" charset="0"/>
              </a:rPr>
              <a:t>Springbok Airport </a:t>
            </a:r>
            <a:endParaRPr lang="en-GB" dirty="0"/>
          </a:p>
        </p:txBody>
      </p:sp>
      <p:sp>
        <p:nvSpPr>
          <p:cNvPr id="12" name="Rectangle 11">
            <a:extLst>
              <a:ext uri="{FF2B5EF4-FFF2-40B4-BE49-F238E27FC236}">
                <a16:creationId xmlns:a16="http://schemas.microsoft.com/office/drawing/2014/main" id="{822074FA-2F06-8E4D-9FE4-CFC9BCF892A2}"/>
              </a:ext>
            </a:extLst>
          </p:cNvPr>
          <p:cNvSpPr/>
          <p:nvPr/>
        </p:nvSpPr>
        <p:spPr>
          <a:xfrm rot="16200000">
            <a:off x="4610225" y="3269005"/>
            <a:ext cx="2480231" cy="369332"/>
          </a:xfrm>
          <a:prstGeom prst="rect">
            <a:avLst/>
          </a:prstGeom>
        </p:spPr>
        <p:txBody>
          <a:bodyPr wrap="none">
            <a:spAutoFit/>
          </a:bodyPr>
          <a:lstStyle/>
          <a:p>
            <a:r>
              <a:rPr lang="en-GB" dirty="0">
                <a:latin typeface="Arial" panose="020B0604020202020204" pitchFamily="34" charset="0"/>
              </a:rPr>
              <a:t>Alexander Bay Airport </a:t>
            </a:r>
            <a:endParaRPr lang="en-GB" dirty="0"/>
          </a:p>
        </p:txBody>
      </p:sp>
    </p:spTree>
    <p:extLst>
      <p:ext uri="{BB962C8B-B14F-4D97-AF65-F5344CB8AC3E}">
        <p14:creationId xmlns:p14="http://schemas.microsoft.com/office/powerpoint/2010/main" val="2440702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654441-ED7D-4C70-8876-BB0682880998}"/>
              </a:ext>
            </a:extLst>
          </p:cNvPr>
          <p:cNvPicPr>
            <a:picLocks noChangeAspect="1"/>
          </p:cNvPicPr>
          <p:nvPr/>
        </p:nvPicPr>
        <p:blipFill rotWithShape="1">
          <a:blip r:embed="rId2"/>
          <a:srcRect l="21643" t="11191" r="3802" b="323"/>
          <a:stretch/>
        </p:blipFill>
        <p:spPr>
          <a:xfrm>
            <a:off x="0" y="0"/>
            <a:ext cx="12192000" cy="6150225"/>
          </a:xfrm>
          <a:prstGeom prst="rect">
            <a:avLst/>
          </a:prstGeom>
        </p:spPr>
      </p:pic>
      <p:sp>
        <p:nvSpPr>
          <p:cNvPr id="5" name="Rectangle 4">
            <a:extLst>
              <a:ext uri="{FF2B5EF4-FFF2-40B4-BE49-F238E27FC236}">
                <a16:creationId xmlns:a16="http://schemas.microsoft.com/office/drawing/2014/main" id="{ED7BBC1C-A496-4612-B718-710EF0BB28AD}"/>
              </a:ext>
            </a:extLst>
          </p:cNvPr>
          <p:cNvSpPr/>
          <p:nvPr/>
        </p:nvSpPr>
        <p:spPr>
          <a:xfrm>
            <a:off x="0" y="-188536"/>
            <a:ext cx="12192000" cy="6858001"/>
          </a:xfrm>
          <a:prstGeom prst="rect">
            <a:avLst/>
          </a:prstGeom>
          <a:solidFill>
            <a:schemeClr val="bg1">
              <a:alpha val="50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AD1904D-A990-45AB-9D4D-86252556299D}"/>
              </a:ext>
            </a:extLst>
          </p:cNvPr>
          <p:cNvPicPr>
            <a:picLocks noChangeAspect="1"/>
          </p:cNvPicPr>
          <p:nvPr/>
        </p:nvPicPr>
        <p:blipFill rotWithShape="1">
          <a:blip r:embed="rId3">
            <a:extLst>
              <a:ext uri="{28A0092B-C50C-407E-A947-70E740481C1C}">
                <a14:useLocalDpi xmlns:a14="http://schemas.microsoft.com/office/drawing/2010/main" val="0"/>
              </a:ext>
            </a:extLst>
          </a:blip>
          <a:srcRect r="4567"/>
          <a:stretch/>
        </p:blipFill>
        <p:spPr bwMode="auto">
          <a:xfrm>
            <a:off x="8965096" y="5680424"/>
            <a:ext cx="3086551" cy="1123338"/>
          </a:xfrm>
          <a:prstGeom prst="rect">
            <a:avLst/>
          </a:prstGeom>
          <a:noFill/>
        </p:spPr>
      </p:pic>
      <p:sp>
        <p:nvSpPr>
          <p:cNvPr id="9" name="TextBox 8">
            <a:extLst>
              <a:ext uri="{FF2B5EF4-FFF2-40B4-BE49-F238E27FC236}">
                <a16:creationId xmlns:a16="http://schemas.microsoft.com/office/drawing/2014/main" id="{1BF5AAA3-6B3D-4F1B-976A-48607893EC96}"/>
              </a:ext>
            </a:extLst>
          </p:cNvPr>
          <p:cNvSpPr txBox="1"/>
          <p:nvPr/>
        </p:nvSpPr>
        <p:spPr>
          <a:xfrm>
            <a:off x="1434969" y="3075112"/>
            <a:ext cx="8922327" cy="42934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F26522"/>
                </a:solidFill>
                <a:latin typeface="Calibri" panose="020F0502020204030204"/>
              </a:rPr>
              <a:t>Xolani</a:t>
            </a:r>
            <a:r>
              <a:rPr lang="en-US" sz="4000" b="1" dirty="0">
                <a:solidFill>
                  <a:srgbClr val="F26522"/>
                </a:solidFill>
                <a:latin typeface="Calibri" panose="020F0502020204030204"/>
              </a:rPr>
              <a:t> </a:t>
            </a:r>
            <a:r>
              <a:rPr lang="en-US" sz="4000" b="1" dirty="0" err="1">
                <a:solidFill>
                  <a:srgbClr val="F26522"/>
                </a:solidFill>
                <a:latin typeface="Calibri" panose="020F0502020204030204"/>
              </a:rPr>
              <a:t>Dlamini</a:t>
            </a:r>
            <a:endParaRPr lang="en-US" sz="4000" b="1" dirty="0">
              <a:solidFill>
                <a:srgbClr val="F26522"/>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26522"/>
                </a:solidFill>
                <a:effectLst/>
                <a:uLnTx/>
                <a:uFillTx/>
                <a:latin typeface="Calibri" panose="020F0502020204030204"/>
              </a:rPr>
              <a:t>Department</a:t>
            </a:r>
            <a:r>
              <a:rPr kumimoji="0" lang="en-US" sz="4000" b="1" i="0" u="none" strike="noStrike" kern="1200" cap="none" spc="0" normalizeH="0" noProof="0" dirty="0">
                <a:ln>
                  <a:noFill/>
                </a:ln>
                <a:solidFill>
                  <a:srgbClr val="F26522"/>
                </a:solidFill>
                <a:effectLst/>
                <a:uLnTx/>
                <a:uFillTx/>
                <a:latin typeface="Calibri" panose="020F0502020204030204"/>
              </a:rPr>
              <a:t> of Tourism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baseline="0" dirty="0">
                <a:solidFill>
                  <a:srgbClr val="F26522"/>
                </a:solidFill>
                <a:latin typeface="Calibri" panose="020F0502020204030204"/>
              </a:rPr>
              <a:t>012</a:t>
            </a:r>
            <a:r>
              <a:rPr lang="en-US" sz="4000" b="1" dirty="0">
                <a:solidFill>
                  <a:srgbClr val="F26522"/>
                </a:solidFill>
                <a:latin typeface="Calibri" panose="020F0502020204030204"/>
              </a:rPr>
              <a:t> 444 6568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26522"/>
                </a:solidFill>
                <a:effectLst/>
                <a:uLnTx/>
                <a:uFillTx/>
                <a:latin typeface="Calibri" panose="020F0502020204030204"/>
              </a:rPr>
              <a:t>079</a:t>
            </a:r>
            <a:r>
              <a:rPr kumimoji="0" lang="en-US" sz="4000" b="1" i="0" u="none" strike="noStrike" kern="1200" cap="none" spc="0" normalizeH="0" noProof="0" dirty="0">
                <a:ln>
                  <a:noFill/>
                </a:ln>
                <a:solidFill>
                  <a:srgbClr val="F26522"/>
                </a:solidFill>
                <a:effectLst/>
                <a:uLnTx/>
                <a:uFillTx/>
                <a:latin typeface="Calibri" panose="020F0502020204030204"/>
              </a:rPr>
              <a:t> 491 4197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baseline="0" dirty="0">
                <a:solidFill>
                  <a:srgbClr val="F26522"/>
                </a:solidFill>
                <a:latin typeface="Calibri" panose="020F0502020204030204"/>
              </a:rPr>
              <a:t>xdlamini@tourism.gov.za</a:t>
            </a:r>
            <a:r>
              <a:rPr lang="en-US" sz="6000" b="1" dirty="0">
                <a:solidFill>
                  <a:srgbClr val="F26522"/>
                </a:solidFill>
                <a:latin typeface="Calibri" panose="020F0502020204030204"/>
              </a:rPr>
              <a:t> </a:t>
            </a:r>
            <a:endParaRPr kumimoji="0" lang="en-ZA" sz="6000" b="1" i="0" u="none" strike="noStrike" kern="1200" cap="none" spc="0" normalizeH="0" baseline="0" noProof="0" dirty="0">
              <a:ln>
                <a:noFill/>
              </a:ln>
              <a:solidFill>
                <a:srgbClr val="F26522"/>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ED7D31">
                  <a:lumMod val="50000"/>
                </a:srgbClr>
              </a:solidFill>
              <a:effectLst/>
              <a:uLnTx/>
              <a:uFillTx/>
              <a:latin typeface="Calibri Light" panose="020F0302020204030204"/>
              <a:ea typeface="+mn-ea"/>
              <a:cs typeface="+mn-cs"/>
            </a:endParaRPr>
          </a:p>
        </p:txBody>
      </p:sp>
      <p:sp>
        <p:nvSpPr>
          <p:cNvPr id="8" name="TextBox 7">
            <a:extLst>
              <a:ext uri="{FF2B5EF4-FFF2-40B4-BE49-F238E27FC236}">
                <a16:creationId xmlns:a16="http://schemas.microsoft.com/office/drawing/2014/main" id="{1BF5AAA3-6B3D-4F1B-976A-48607893EC96}"/>
              </a:ext>
            </a:extLst>
          </p:cNvPr>
          <p:cNvSpPr txBox="1"/>
          <p:nvPr/>
        </p:nvSpPr>
        <p:spPr>
          <a:xfrm>
            <a:off x="1434969" y="1630862"/>
            <a:ext cx="8922327" cy="18312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6000" b="1" i="0" u="none" strike="noStrike" kern="1200" cap="none" spc="0" normalizeH="0" baseline="0" noProof="0" dirty="0">
                <a:ln>
                  <a:noFill/>
                </a:ln>
                <a:solidFill>
                  <a:srgbClr val="F26522"/>
                </a:solidFill>
                <a:effectLst/>
                <a:uLnTx/>
                <a:uFillTx/>
                <a:latin typeface="Calibri" panose="020F0502020204030204"/>
                <a:ea typeface="+mn-ea"/>
                <a:cs typeface="+mn-cs"/>
              </a:rPr>
              <a:t>Thank You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ED7D31">
                  <a:lumMod val="50000"/>
                </a:srgbClr>
              </a:solidFill>
              <a:effectLst/>
              <a:uLnTx/>
              <a:uFillTx/>
              <a:latin typeface="Calibri Light" panose="020F0302020204030204"/>
              <a:ea typeface="+mn-ea"/>
              <a:cs typeface="+mn-cs"/>
            </a:endParaRPr>
          </a:p>
        </p:txBody>
      </p:sp>
      <p:sp>
        <p:nvSpPr>
          <p:cNvPr id="2" name="Footer Placeholder 1"/>
          <p:cNvSpPr>
            <a:spLocks noGrp="1"/>
          </p:cNvSpPr>
          <p:nvPr>
            <p:ph type="ftr" sz="quarter" idx="11"/>
          </p:nvPr>
        </p:nvSpPr>
        <p:spPr/>
        <p:txBody>
          <a:bodyPr/>
          <a:lstStyle/>
          <a:p>
            <a:pPr algn="l"/>
            <a:r>
              <a:rPr lang="en-ZA" sz="900" i="1">
                <a:solidFill>
                  <a:schemeClr val="bg1">
                    <a:lumMod val="65000"/>
                  </a:schemeClr>
                </a:solidFill>
                <a:latin typeface="Arial" panose="020B0604020202020204" pitchFamily="34" charset="0"/>
                <a:cs typeface="Arial" panose="020B0604020202020204" pitchFamily="34" charset="0"/>
              </a:rPr>
              <a:t>CMT Presentation 09 October 2024</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21</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0457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40FEAE8-3F87-4A99-BAF2-EE59B96B6E72}" type="slidenum">
              <a:rPr lang="en-ZA" sz="900">
                <a:solidFill>
                  <a:prstClr val="white">
                    <a:lumMod val="65000"/>
                  </a:prstClr>
                </a:solidFill>
                <a:latin typeface="Arial" panose="020B0604020202020204" pitchFamily="34" charset="0"/>
                <a:cs typeface="Arial" panose="020B0604020202020204" pitchFamily="34" charset="0"/>
              </a:rPr>
              <a:pPr/>
              <a:t>3</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83AFE18-CC52-47EE-9720-067990BC6276}"/>
              </a:ext>
            </a:extLst>
          </p:cNvPr>
          <p:cNvSpPr txBox="1"/>
          <p:nvPr/>
        </p:nvSpPr>
        <p:spPr>
          <a:xfrm>
            <a:off x="-188259" y="-84841"/>
            <a:ext cx="12294956" cy="769441"/>
          </a:xfrm>
          <a:prstGeom prst="rect">
            <a:avLst/>
          </a:prstGeom>
          <a:noFill/>
        </p:spPr>
        <p:txBody>
          <a:bodyPr wrap="square">
            <a:spAutoFit/>
          </a:bodyPr>
          <a:lstStyle/>
          <a:p>
            <a:pPr algn="ctr"/>
            <a:r>
              <a:rPr lang="en-ZA" sz="4400" dirty="0">
                <a:solidFill>
                  <a:srgbClr val="EB743C"/>
                </a:solidFill>
                <a:latin typeface="Gill Sans MT" panose="020B0502020104020203" pitchFamily="34" charset="0"/>
              </a:rPr>
              <a:t>Coastal and Marine Tourism Implementation Plan (1)  </a:t>
            </a:r>
          </a:p>
        </p:txBody>
      </p:sp>
      <p:sp>
        <p:nvSpPr>
          <p:cNvPr id="3" name="Rectangle 2"/>
          <p:cNvSpPr/>
          <p:nvPr/>
        </p:nvSpPr>
        <p:spPr>
          <a:xfrm>
            <a:off x="125506" y="505703"/>
            <a:ext cx="12066494" cy="6463308"/>
          </a:xfrm>
          <a:prstGeom prst="rect">
            <a:avLst/>
          </a:prstGeom>
        </p:spPr>
        <p:txBody>
          <a:bodyPr wrap="square">
            <a:spAutoFit/>
          </a:bodyPr>
          <a:lstStyle/>
          <a:p>
            <a:pPr marL="285750" indent="-285750" algn="just">
              <a:buFont typeface="Arial" panose="020B0604020202020204" pitchFamily="34" charset="0"/>
              <a:buChar char="•"/>
            </a:pPr>
            <a:r>
              <a:rPr lang="en-GB" dirty="0">
                <a:latin typeface="Arial" panose="020B0604020202020204" pitchFamily="34" charset="0"/>
                <a:cs typeface="Arial" panose="020B0604020202020204" pitchFamily="34" charset="0"/>
              </a:rPr>
              <a:t>The Department of Tourism in partnership with </a:t>
            </a:r>
            <a:r>
              <a:rPr lang="en-GB" b="1" i="1" dirty="0">
                <a:solidFill>
                  <a:srgbClr val="FF0000"/>
                </a:solidFill>
                <a:latin typeface="Arial" panose="020B0604020202020204" pitchFamily="34" charset="0"/>
                <a:cs typeface="Arial" panose="020B0604020202020204" pitchFamily="34" charset="0"/>
              </a:rPr>
              <a:t>various tourism stakeholders </a:t>
            </a:r>
            <a:r>
              <a:rPr lang="en-GB" dirty="0">
                <a:latin typeface="Arial" panose="020B0604020202020204" pitchFamily="34" charset="0"/>
                <a:cs typeface="Arial" panose="020B0604020202020204" pitchFamily="34" charset="0"/>
              </a:rPr>
              <a:t>is implementing the Coastal and Marine Tourism Implementation Plan. </a:t>
            </a:r>
          </a:p>
          <a:p>
            <a:pPr marL="285750" indent="-285750" algn="jus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latin typeface="Arial" panose="020B0604020202020204" pitchFamily="34" charset="0"/>
                <a:cs typeface="Arial" panose="020B0604020202020204" pitchFamily="34" charset="0"/>
              </a:rPr>
              <a:t>The CMT work is one of the six </a:t>
            </a:r>
            <a:r>
              <a:rPr lang="en-GB" b="1" dirty="0">
                <a:latin typeface="Arial" panose="020B0604020202020204" pitchFamily="34" charset="0"/>
                <a:cs typeface="Arial" panose="020B0604020202020204" pitchFamily="34" charset="0"/>
              </a:rPr>
              <a:t>Oceans Economy</a:t>
            </a:r>
            <a:r>
              <a:rPr lang="en-GB" dirty="0">
                <a:latin typeface="Arial" panose="020B0604020202020204" pitchFamily="34" charset="0"/>
                <a:cs typeface="Arial" panose="020B0604020202020204" pitchFamily="34" charset="0"/>
              </a:rPr>
              <a:t> Work Streams in the country. Other work streams include:</a:t>
            </a:r>
          </a:p>
          <a:p>
            <a:pPr marL="800100" lvl="1" indent="-342900" algn="just">
              <a:buFont typeface="Wingdings" panose="05000000000000000000" pitchFamily="2" charset="2"/>
              <a:buChar char="Ø"/>
            </a:pPr>
            <a:r>
              <a:rPr lang="en-ZA" dirty="0">
                <a:latin typeface="Arial"/>
                <a:cs typeface="Arial"/>
              </a:rPr>
              <a:t>Marine Transport and Manufacturing activities;</a:t>
            </a:r>
          </a:p>
          <a:p>
            <a:pPr marL="800100" lvl="1" indent="-342900" algn="just">
              <a:buFont typeface="Wingdings" panose="05000000000000000000" pitchFamily="2" charset="2"/>
              <a:buChar char="Ø"/>
            </a:pPr>
            <a:r>
              <a:rPr lang="en-ZA" dirty="0">
                <a:latin typeface="Arial"/>
                <a:cs typeface="Arial"/>
              </a:rPr>
              <a:t>Offshore Oil and Gas Exploration;</a:t>
            </a:r>
          </a:p>
          <a:p>
            <a:pPr marL="800100" lvl="1" indent="-342900" algn="just">
              <a:buFont typeface="Wingdings" panose="05000000000000000000" pitchFamily="2" charset="2"/>
              <a:buChar char="Ø"/>
            </a:pPr>
            <a:r>
              <a:rPr lang="en-ZA" dirty="0">
                <a:latin typeface="Arial"/>
                <a:cs typeface="Arial"/>
              </a:rPr>
              <a:t>Aquaculture;</a:t>
            </a:r>
          </a:p>
          <a:p>
            <a:pPr marL="800100" lvl="1" indent="-342900" algn="just">
              <a:buFont typeface="Wingdings" panose="05000000000000000000" pitchFamily="2" charset="2"/>
              <a:buChar char="Ø"/>
            </a:pPr>
            <a:r>
              <a:rPr lang="en-ZA" dirty="0">
                <a:latin typeface="Arial"/>
                <a:cs typeface="Arial"/>
              </a:rPr>
              <a:t>Marine Protection Services and Ocean Governance; and</a:t>
            </a:r>
          </a:p>
          <a:p>
            <a:pPr marL="800100" lvl="1" indent="-342900" algn="just">
              <a:buFont typeface="Wingdings" panose="05000000000000000000" pitchFamily="2" charset="2"/>
              <a:buChar char="Ø"/>
            </a:pPr>
            <a:r>
              <a:rPr lang="en-ZA" dirty="0">
                <a:latin typeface="Arial"/>
                <a:cs typeface="Arial"/>
              </a:rPr>
              <a:t>Small Harbours.</a:t>
            </a:r>
          </a:p>
          <a:p>
            <a:pPr algn="just"/>
            <a:endParaRPr lang="en-Z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The aim is to reduce poverty, inequality and unemployment, while contributing to sustainable livelihoods and development. </a:t>
            </a:r>
          </a:p>
          <a:p>
            <a:pPr algn="just"/>
            <a:endParaRPr lang="en-Z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The CMT Implementation Plan is implemented in a nodal or cluster approach which prioritises destinations rather than individual tourism projects or products. </a:t>
            </a:r>
          </a:p>
          <a:p>
            <a:pPr algn="just"/>
            <a:endParaRPr lang="en-Z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The identified nodes/clusters in the First Phase (0 - 5 years) encompass the following geographic areas:</a:t>
            </a:r>
          </a:p>
          <a:p>
            <a:pPr marL="742950" lvl="1" indent="-285750" algn="just">
              <a:buFont typeface="Wingdings" panose="05000000000000000000" pitchFamily="2" charset="2"/>
              <a:buChar char="Ø"/>
            </a:pPr>
            <a:r>
              <a:rPr lang="en-ZA" dirty="0">
                <a:latin typeface="Arial" panose="020B0604020202020204" pitchFamily="34" charset="0"/>
                <a:cs typeface="Arial" panose="020B0604020202020204" pitchFamily="34" charset="0"/>
              </a:rPr>
              <a:t>Node 1: Durban and surrounds (KwaZulu-Natal);</a:t>
            </a:r>
          </a:p>
          <a:p>
            <a:pPr marL="742950" lvl="1" indent="-285750" algn="just">
              <a:buFont typeface="Wingdings" panose="05000000000000000000" pitchFamily="2" charset="2"/>
              <a:buChar char="Ø"/>
            </a:pPr>
            <a:r>
              <a:rPr lang="en-ZA" dirty="0">
                <a:latin typeface="Arial" panose="020B0604020202020204" pitchFamily="34" charset="0"/>
                <a:cs typeface="Arial" panose="020B0604020202020204" pitchFamily="34" charset="0"/>
              </a:rPr>
              <a:t>Node 2: </a:t>
            </a:r>
            <a:r>
              <a:rPr lang="en-ZA" dirty="0" err="1">
                <a:latin typeface="Arial" panose="020B0604020202020204" pitchFamily="34" charset="0"/>
                <a:cs typeface="Arial" panose="020B0604020202020204" pitchFamily="34" charset="0"/>
              </a:rPr>
              <a:t>Umkhanyakude</a:t>
            </a:r>
            <a:r>
              <a:rPr lang="en-ZA" dirty="0">
                <a:latin typeface="Arial" panose="020B0604020202020204" pitchFamily="34" charset="0"/>
                <a:cs typeface="Arial" panose="020B0604020202020204" pitchFamily="34" charset="0"/>
              </a:rPr>
              <a:t> District including </a:t>
            </a:r>
            <a:r>
              <a:rPr lang="en-ZA" dirty="0" err="1">
                <a:latin typeface="Arial" panose="020B0604020202020204" pitchFamily="34" charset="0"/>
                <a:cs typeface="Arial" panose="020B0604020202020204" pitchFamily="34" charset="0"/>
              </a:rPr>
              <a:t>Umhlabuyalingana</a:t>
            </a:r>
            <a:r>
              <a:rPr lang="en-ZA" dirty="0">
                <a:latin typeface="Arial" panose="020B0604020202020204" pitchFamily="34" charset="0"/>
                <a:cs typeface="Arial" panose="020B0604020202020204" pitchFamily="34" charset="0"/>
              </a:rPr>
              <a:t> and surrounds (KwaZulu-Natal);</a:t>
            </a:r>
          </a:p>
          <a:p>
            <a:pPr marL="742950" lvl="1" indent="-285750" algn="just">
              <a:buFont typeface="Wingdings" panose="05000000000000000000" pitchFamily="2" charset="2"/>
              <a:buChar char="Ø"/>
            </a:pPr>
            <a:r>
              <a:rPr lang="en-ZA" dirty="0">
                <a:latin typeface="Arial" panose="020B0604020202020204" pitchFamily="34" charset="0"/>
                <a:cs typeface="Arial" panose="020B0604020202020204" pitchFamily="34" charset="0"/>
              </a:rPr>
              <a:t>Node 3: Port St Johns to Coffee Bay (Eastern Cape);</a:t>
            </a:r>
          </a:p>
          <a:p>
            <a:pPr marL="742950" lvl="1" indent="-285750" algn="just">
              <a:buFont typeface="Wingdings" panose="05000000000000000000" pitchFamily="2" charset="2"/>
              <a:buChar char="Ø"/>
            </a:pPr>
            <a:r>
              <a:rPr lang="en-ZA" dirty="0">
                <a:latin typeface="Arial" panose="020B0604020202020204" pitchFamily="34" charset="0"/>
                <a:cs typeface="Arial" panose="020B0604020202020204" pitchFamily="34" charset="0"/>
              </a:rPr>
              <a:t>Node 4:  East London, Port Elizabeth and surrounds (Eastern Cape);</a:t>
            </a:r>
          </a:p>
          <a:p>
            <a:pPr marL="742950" lvl="1" indent="-285750" algn="just">
              <a:buFont typeface="Wingdings" panose="05000000000000000000" pitchFamily="2" charset="2"/>
              <a:buChar char="Ø"/>
            </a:pPr>
            <a:r>
              <a:rPr lang="en-ZA" dirty="0">
                <a:latin typeface="Arial" panose="020B0604020202020204" pitchFamily="34" charset="0"/>
                <a:cs typeface="Arial" panose="020B0604020202020204" pitchFamily="34" charset="0"/>
              </a:rPr>
              <a:t>Node 5: Cape Town and surrounds (Western Cape); and</a:t>
            </a:r>
          </a:p>
          <a:p>
            <a:pPr marL="742950" lvl="1" indent="-285750" algn="just">
              <a:buFont typeface="Wingdings" panose="05000000000000000000" pitchFamily="2" charset="2"/>
              <a:buChar char="Ø"/>
            </a:pPr>
            <a:r>
              <a:rPr lang="en-ZA" dirty="0">
                <a:latin typeface="Arial" panose="020B0604020202020204" pitchFamily="34" charset="0"/>
                <a:cs typeface="Arial" panose="020B0604020202020204" pitchFamily="34" charset="0"/>
              </a:rPr>
              <a:t>Node 6:  West Coast and surrounds (Northern Cape).</a:t>
            </a:r>
          </a:p>
        </p:txBody>
      </p:sp>
      <p:sp>
        <p:nvSpPr>
          <p:cNvPr id="2" name="Footer Placeholder 1"/>
          <p:cNvSpPr>
            <a:spLocks noGrp="1"/>
          </p:cNvSpPr>
          <p:nvPr>
            <p:ph type="ftr" sz="quarter" idx="11"/>
          </p:nvPr>
        </p:nvSpPr>
        <p:spPr/>
        <p:txBody>
          <a:bodyPr/>
          <a:lstStyle/>
          <a:p>
            <a:pPr algn="l"/>
            <a:r>
              <a:rPr lang="en-ZA" sz="900" i="1">
                <a:solidFill>
                  <a:schemeClr val="bg1">
                    <a:lumMod val="65000"/>
                  </a:schemeClr>
                </a:solidFill>
                <a:latin typeface="Arial" panose="020B0604020202020204" pitchFamily="34" charset="0"/>
                <a:cs typeface="Arial" panose="020B0604020202020204" pitchFamily="34" charset="0"/>
              </a:rPr>
              <a:t>CMT Presentation 09 October 2024</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6606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MT_7_7_2017_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7489" y="769735"/>
            <a:ext cx="7557025" cy="5345745"/>
          </a:xfrm>
          <a:prstGeom prst="rect">
            <a:avLst/>
          </a:prstGeom>
        </p:spPr>
      </p:pic>
      <p:sp>
        <p:nvSpPr>
          <p:cNvPr id="4" name="TextBox 3"/>
          <p:cNvSpPr txBox="1"/>
          <p:nvPr/>
        </p:nvSpPr>
        <p:spPr>
          <a:xfrm>
            <a:off x="9040138" y="4378507"/>
            <a:ext cx="1210588" cy="253916"/>
          </a:xfrm>
          <a:prstGeom prst="rect">
            <a:avLst/>
          </a:prstGeom>
          <a:noFill/>
        </p:spPr>
        <p:txBody>
          <a:bodyPr wrap="none" rtlCol="0">
            <a:spAutoFit/>
          </a:bodyPr>
          <a:lstStyle/>
          <a:p>
            <a:r>
              <a:rPr lang="en-US" sz="1050" b="1" dirty="0"/>
              <a:t> Blue Flag Beaches</a:t>
            </a:r>
          </a:p>
        </p:txBody>
      </p:sp>
      <p:sp>
        <p:nvSpPr>
          <p:cNvPr id="6" name="Footer Placeholder 5"/>
          <p:cNvSpPr>
            <a:spLocks noGrp="1"/>
          </p:cNvSpPr>
          <p:nvPr>
            <p:ph type="ftr" sz="quarter" idx="11"/>
          </p:nvPr>
        </p:nvSpPr>
        <p:spPr/>
        <p:txBody>
          <a:bodyPr/>
          <a:lstStyle/>
          <a:p>
            <a:pPr algn="l"/>
            <a:r>
              <a:rPr lang="en-ZA" sz="900" i="1">
                <a:solidFill>
                  <a:schemeClr val="bg1">
                    <a:lumMod val="65000"/>
                  </a:schemeClr>
                </a:solidFill>
                <a:latin typeface="Arial" panose="020B0604020202020204" pitchFamily="34" charset="0"/>
                <a:cs typeface="Arial" panose="020B0604020202020204" pitchFamily="34" charset="0"/>
              </a:rPr>
              <a:t>CMT Presentation 09 October 2024</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E40FEAE8-3F87-4A99-BAF2-EE59B96B6E72}" type="slidenum">
              <a:rPr lang="en-ZA" sz="900">
                <a:solidFill>
                  <a:schemeClr val="bg1">
                    <a:lumMod val="65000"/>
                  </a:schemeClr>
                </a:solidFill>
                <a:latin typeface="Arial" panose="020B0604020202020204" pitchFamily="34" charset="0"/>
                <a:cs typeface="Arial" panose="020B0604020202020204" pitchFamily="34" charset="0"/>
              </a:rPr>
              <a:pPr/>
              <a:t>4</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83AFE18-CC52-47EE-9720-067990BC6276}"/>
              </a:ext>
            </a:extLst>
          </p:cNvPr>
          <p:cNvSpPr txBox="1"/>
          <p:nvPr/>
        </p:nvSpPr>
        <p:spPr>
          <a:xfrm>
            <a:off x="-188259" y="-84841"/>
            <a:ext cx="12294956" cy="769441"/>
          </a:xfrm>
          <a:prstGeom prst="rect">
            <a:avLst/>
          </a:prstGeom>
          <a:noFill/>
        </p:spPr>
        <p:txBody>
          <a:bodyPr wrap="square">
            <a:spAutoFit/>
          </a:bodyPr>
          <a:lstStyle/>
          <a:p>
            <a:pPr algn="ctr"/>
            <a:r>
              <a:rPr lang="en-ZA" sz="4400" dirty="0">
                <a:solidFill>
                  <a:srgbClr val="EB743C"/>
                </a:solidFill>
                <a:latin typeface="Gill Sans MT" panose="020B0502020104020203" pitchFamily="34" charset="0"/>
              </a:rPr>
              <a:t>Coastal and Marine Tourism Nodes</a:t>
            </a:r>
          </a:p>
        </p:txBody>
      </p:sp>
    </p:spTree>
    <p:extLst>
      <p:ext uri="{BB962C8B-B14F-4D97-AF65-F5344CB8AC3E}">
        <p14:creationId xmlns:p14="http://schemas.microsoft.com/office/powerpoint/2010/main" val="22204252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ZA" sz="900" i="1">
                <a:solidFill>
                  <a:prstClr val="white">
                    <a:lumMod val="65000"/>
                  </a:prstClr>
                </a:solidFill>
                <a:latin typeface="Arial" panose="020B0604020202020204" pitchFamily="34" charset="0"/>
                <a:cs typeface="Arial" panose="020B0604020202020204" pitchFamily="34" charset="0"/>
              </a:rPr>
              <a:t>CMT Presentation 09 October 2024</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40FEAE8-3F87-4A99-BAF2-EE59B96B6E72}" type="slidenum">
              <a:rPr lang="en-ZA" sz="900">
                <a:solidFill>
                  <a:prstClr val="white">
                    <a:lumMod val="65000"/>
                  </a:prstClr>
                </a:solidFill>
                <a:latin typeface="Arial" panose="020B0604020202020204" pitchFamily="34" charset="0"/>
                <a:cs typeface="Arial" panose="020B0604020202020204" pitchFamily="34" charset="0"/>
              </a:rPr>
              <a:pPr/>
              <a:t>5</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2152650" y="278948"/>
            <a:ext cx="7886700" cy="647245"/>
          </a:xfrm>
        </p:spPr>
        <p:txBody>
          <a:bodyPr>
            <a:noAutofit/>
          </a:bodyPr>
          <a:lstStyle/>
          <a:p>
            <a:r>
              <a:rPr lang="en-ZA" sz="4400" b="0" dirty="0"/>
              <a:t>Vision Statement</a:t>
            </a:r>
            <a:endParaRPr lang="en-ZA" sz="4400" b="0" dirty="0">
              <a:solidFill>
                <a:srgbClr val="F26500"/>
              </a:solidFill>
            </a:endParaRPr>
          </a:p>
        </p:txBody>
      </p:sp>
      <p:grpSp>
        <p:nvGrpSpPr>
          <p:cNvPr id="6" name="Group 5"/>
          <p:cNvGrpSpPr/>
          <p:nvPr/>
        </p:nvGrpSpPr>
        <p:grpSpPr>
          <a:xfrm>
            <a:off x="838204" y="1040152"/>
            <a:ext cx="10215277" cy="5202238"/>
            <a:chOff x="385010" y="914400"/>
            <a:chExt cx="8205537" cy="5202238"/>
          </a:xfrm>
        </p:grpSpPr>
        <p:pic>
          <p:nvPicPr>
            <p:cNvPr id="7" name="Picture 6"/>
            <p:cNvPicPr>
              <a:picLocks/>
            </p:cNvPicPr>
            <p:nvPr/>
          </p:nvPicPr>
          <p:blipFill rotWithShape="1">
            <a:blip r:embed="rId4" cstate="print">
              <a:extLst>
                <a:ext uri="{28A0092B-C50C-407E-A947-70E740481C1C}">
                  <a14:useLocalDpi xmlns:a14="http://schemas.microsoft.com/office/drawing/2010/main"/>
                </a:ext>
              </a:extLst>
            </a:blip>
            <a:srcRect/>
            <a:stretch/>
          </p:blipFill>
          <p:spPr bwMode="gray">
            <a:xfrm>
              <a:off x="3058946" y="914400"/>
              <a:ext cx="3056814" cy="2238243"/>
            </a:xfrm>
            <a:prstGeom prst="rect">
              <a:avLst/>
            </a:prstGeom>
          </p:spPr>
        </p:pic>
        <p:pic>
          <p:nvPicPr>
            <p:cNvPr id="8" name="Picture 131" descr="C:\Users\Adrienna Naidoo\Desktop\Images\Animals\Fotolia_71173736_Subscription_Monthly_M.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5010" y="914400"/>
              <a:ext cx="2673935" cy="22382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32" descr="C:\Users\Adrienna Naidoo\Desktop\Images\Animals\Fotolia_23849013_Subscription_Monthly_M.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85011" y="3152644"/>
              <a:ext cx="2673934" cy="29639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30" descr="C:\Users\Adrienna Naidoo\Desktop\Images\People\Fotolia_75527098_Subscription_Monthly_M.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058946" y="3152644"/>
              <a:ext cx="3056814" cy="29639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bwMode="gray">
            <a:xfrm>
              <a:off x="6115760" y="914400"/>
              <a:ext cx="2474787" cy="5202238"/>
            </a:xfrm>
            <a:prstGeom prst="rect">
              <a:avLst/>
            </a:prstGeom>
          </p:spPr>
        </p:pic>
      </p:grpSp>
      <p:sp>
        <p:nvSpPr>
          <p:cNvPr id="12" name="Rectangle 87"/>
          <p:cNvSpPr txBox="1"/>
          <p:nvPr>
            <p:custDataLst>
              <p:tags r:id="rId1"/>
            </p:custDataLst>
          </p:nvPr>
        </p:nvSpPr>
        <p:spPr>
          <a:xfrm>
            <a:off x="2833816" y="1940044"/>
            <a:ext cx="6835708" cy="3402454"/>
          </a:xfrm>
          <a:prstGeom prst="rect">
            <a:avLst/>
          </a:prstGeom>
          <a:solidFill>
            <a:srgbClr val="BF9015"/>
          </a:solidFill>
          <a:ln w="19050">
            <a:solidFill>
              <a:srgbClr val="BF901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76200" rIns="76200" bIns="76200" numCol="1" anchor="ctr"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gn="ctr" fontAlgn="base">
              <a:spcBef>
                <a:spcPct val="0"/>
              </a:spcBef>
              <a:spcAft>
                <a:spcPct val="0"/>
              </a:spcAft>
              <a:buClr>
                <a:srgbClr val="0B4623"/>
              </a:buClr>
              <a:defRPr/>
            </a:pPr>
            <a:endParaRPr lang="en-US" sz="2400" b="1" kern="0" dirty="0">
              <a:solidFill>
                <a:srgbClr val="000000"/>
              </a:solidFill>
              <a:latin typeface="Arial"/>
            </a:endParaRPr>
          </a:p>
          <a:p>
            <a:pPr algn="ctr" fontAlgn="base">
              <a:spcBef>
                <a:spcPct val="0"/>
              </a:spcBef>
              <a:spcAft>
                <a:spcPct val="0"/>
              </a:spcAft>
              <a:buClr>
                <a:srgbClr val="0B4623"/>
              </a:buClr>
              <a:defRPr/>
            </a:pPr>
            <a:r>
              <a:rPr lang="en-US" sz="2400" b="1" kern="0" dirty="0">
                <a:solidFill>
                  <a:srgbClr val="000000"/>
                </a:solidFill>
                <a:latin typeface="Arial"/>
              </a:rPr>
              <a:t>Our vision is to grow a world class and sustainable coastal and marine tourism destination </a:t>
            </a:r>
            <a:r>
              <a:rPr lang="en-ZA" sz="2400" b="1" kern="0" dirty="0">
                <a:solidFill>
                  <a:srgbClr val="000000"/>
                </a:solidFill>
                <a:latin typeface="Arial"/>
              </a:rPr>
              <a:t>that leverages South Africa’s competitive advantages in nature, culture, and heritage</a:t>
            </a:r>
          </a:p>
          <a:p>
            <a:pPr algn="ctr" fontAlgn="base">
              <a:spcBef>
                <a:spcPct val="0"/>
              </a:spcBef>
              <a:spcAft>
                <a:spcPct val="0"/>
              </a:spcAft>
              <a:buClr>
                <a:srgbClr val="0B4623"/>
              </a:buClr>
              <a:defRPr/>
            </a:pPr>
            <a:endParaRPr lang="en-US" sz="2400" dirty="0">
              <a:latin typeface="Arial" panose="020B0604020202020204" pitchFamily="34" charset="0"/>
              <a:cs typeface="Arial" panose="020B0604020202020204" pitchFamily="34" charset="0"/>
            </a:endParaRPr>
          </a:p>
          <a:p>
            <a:pPr algn="ctr" fontAlgn="base">
              <a:spcBef>
                <a:spcPct val="0"/>
              </a:spcBef>
              <a:spcAft>
                <a:spcPct val="0"/>
              </a:spcAft>
              <a:buClr>
                <a:srgbClr val="0B4623"/>
              </a:buClr>
              <a:defRPr/>
            </a:pPr>
            <a:r>
              <a:rPr lang="en-US" sz="2400" dirty="0">
                <a:latin typeface="Arial" panose="020B0604020202020204" pitchFamily="34" charset="0"/>
                <a:cs typeface="Arial" panose="020B0604020202020204" pitchFamily="34" charset="0"/>
              </a:rPr>
              <a:t>Estimated R21.4 billion direct contribution to </a:t>
            </a:r>
            <a:r>
              <a:rPr lang="en-US" sz="2400" i="1" u="sng" dirty="0">
                <a:latin typeface="Arial" panose="020B0604020202020204" pitchFamily="34" charset="0"/>
                <a:cs typeface="Arial" panose="020B0604020202020204" pitchFamily="34" charset="0"/>
              </a:rPr>
              <a:t>GDP</a:t>
            </a:r>
            <a:r>
              <a:rPr lang="en-US" sz="2400" dirty="0">
                <a:latin typeface="Arial" panose="020B0604020202020204" pitchFamily="34" charset="0"/>
                <a:cs typeface="Arial" panose="020B0604020202020204" pitchFamily="34" charset="0"/>
              </a:rPr>
              <a:t> and approximately double the number of </a:t>
            </a:r>
            <a:r>
              <a:rPr lang="en-US" sz="2400" i="1" u="sng" dirty="0">
                <a:latin typeface="Arial" panose="020B0604020202020204" pitchFamily="34" charset="0"/>
                <a:cs typeface="Arial" panose="020B0604020202020204" pitchFamily="34" charset="0"/>
              </a:rPr>
              <a:t>jobs</a:t>
            </a:r>
            <a:r>
              <a:rPr lang="en-US" sz="2400" dirty="0">
                <a:latin typeface="Arial" panose="020B0604020202020204" pitchFamily="34" charset="0"/>
                <a:cs typeface="Arial" panose="020B0604020202020204" pitchFamily="34" charset="0"/>
              </a:rPr>
              <a:t> to 116 000 by 2026.</a:t>
            </a:r>
          </a:p>
          <a:p>
            <a:pPr algn="ctr" fontAlgn="base">
              <a:spcBef>
                <a:spcPct val="0"/>
              </a:spcBef>
              <a:spcAft>
                <a:spcPct val="0"/>
              </a:spcAft>
              <a:buClr>
                <a:srgbClr val="0B4623"/>
              </a:buClr>
              <a:defRPr/>
            </a:pPr>
            <a:endParaRPr lang="en-US" sz="2800" b="1" kern="0" dirty="0">
              <a:solidFill>
                <a:srgbClr val="000000"/>
              </a:solidFill>
              <a:latin typeface="Arial"/>
            </a:endParaRPr>
          </a:p>
        </p:txBody>
      </p:sp>
    </p:spTree>
    <p:extLst>
      <p:ext uri="{BB962C8B-B14F-4D97-AF65-F5344CB8AC3E}">
        <p14:creationId xmlns:p14="http://schemas.microsoft.com/office/powerpoint/2010/main" val="122902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40FEAE8-3F87-4A99-BAF2-EE59B96B6E72}" type="slidenum">
              <a:rPr lang="en-ZA" sz="900">
                <a:solidFill>
                  <a:prstClr val="white">
                    <a:lumMod val="65000"/>
                  </a:prstClr>
                </a:solidFill>
                <a:latin typeface="Arial" panose="020B0604020202020204" pitchFamily="34" charset="0"/>
                <a:cs typeface="Arial" panose="020B0604020202020204" pitchFamily="34" charset="0"/>
              </a:rPr>
              <a:pPr/>
              <a:t>6</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83AFE18-CC52-47EE-9720-067990BC6276}"/>
              </a:ext>
            </a:extLst>
          </p:cNvPr>
          <p:cNvSpPr txBox="1"/>
          <p:nvPr/>
        </p:nvSpPr>
        <p:spPr>
          <a:xfrm>
            <a:off x="-304801" y="-84841"/>
            <a:ext cx="12738847" cy="1446550"/>
          </a:xfrm>
          <a:prstGeom prst="rect">
            <a:avLst/>
          </a:prstGeom>
          <a:noFill/>
        </p:spPr>
        <p:txBody>
          <a:bodyPr wrap="square">
            <a:spAutoFit/>
          </a:bodyPr>
          <a:lstStyle/>
          <a:p>
            <a:pPr algn="ctr"/>
            <a:r>
              <a:rPr lang="en-ZA" sz="4400" dirty="0">
                <a:solidFill>
                  <a:srgbClr val="EB743C"/>
                </a:solidFill>
                <a:latin typeface="Gill Sans MT" panose="020B0502020104020203" pitchFamily="34" charset="0"/>
              </a:rPr>
              <a:t>Coastal and Marine Tourism Implementation Plan (2) </a:t>
            </a:r>
          </a:p>
          <a:p>
            <a:pPr algn="ctr"/>
            <a:endParaRPr lang="en-ZA" sz="4400" dirty="0">
              <a:solidFill>
                <a:srgbClr val="EB743C"/>
              </a:solidFill>
              <a:latin typeface="Gill Sans MT" panose="020B0502020104020203" pitchFamily="34" charset="0"/>
            </a:endParaRPr>
          </a:p>
        </p:txBody>
      </p:sp>
      <p:sp>
        <p:nvSpPr>
          <p:cNvPr id="3" name="Rectangle 2"/>
          <p:cNvSpPr/>
          <p:nvPr/>
        </p:nvSpPr>
        <p:spPr>
          <a:xfrm>
            <a:off x="125507" y="586385"/>
            <a:ext cx="12066494" cy="7294305"/>
          </a:xfrm>
          <a:prstGeom prst="rect">
            <a:avLst/>
          </a:prstGeom>
        </p:spPr>
        <p:txBody>
          <a:bodyPr wrap="square">
            <a:spAutoFit/>
          </a:bodyPr>
          <a:lstStyle/>
          <a:p>
            <a:pPr algn="just"/>
            <a:r>
              <a:rPr lang="en-ZA" dirty="0">
                <a:latin typeface="Arial" panose="020B0604020202020204" pitchFamily="34" charset="0"/>
                <a:cs typeface="Arial" panose="020B0604020202020204" pitchFamily="34" charset="0"/>
              </a:rPr>
              <a:t>Initiatives in all of the nodes cover six thematic areas namely: </a:t>
            </a:r>
          </a:p>
          <a:p>
            <a:pPr algn="just"/>
            <a:endParaRPr lang="en-ZA"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marketing, events and routes; </a:t>
            </a:r>
          </a:p>
          <a:p>
            <a:pPr marL="285750" lvl="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regulations and permitting;</a:t>
            </a:r>
          </a:p>
          <a:p>
            <a:pPr marL="285750" lvl="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research and spatial planning; </a:t>
            </a:r>
          </a:p>
          <a:p>
            <a:pPr marL="285750" lvl="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beach precinct development, tourism infrastructure and tourism safety; </a:t>
            </a:r>
          </a:p>
          <a:p>
            <a:pPr marL="285750" lvl="0" indent="-285750" algn="just">
              <a:buFont typeface="Arial" panose="020B0604020202020204" pitchFamily="34" charset="0"/>
              <a:buChar char="•"/>
            </a:pPr>
            <a:r>
              <a:rPr lang="en-ZA" i="1" dirty="0">
                <a:latin typeface="Arial" panose="020B0604020202020204" pitchFamily="34" charset="0"/>
                <a:cs typeface="Arial" panose="020B0604020202020204" pitchFamily="34" charset="0"/>
              </a:rPr>
              <a:t>maritime tourism (cruise tourism and seaports); </a:t>
            </a:r>
            <a:r>
              <a:rPr lang="en-ZA" dirty="0">
                <a:latin typeface="Arial" panose="020B0604020202020204" pitchFamily="34" charset="0"/>
                <a:cs typeface="Arial" panose="020B0604020202020204" pitchFamily="34" charset="0"/>
              </a:rPr>
              <a:t>and </a:t>
            </a:r>
          </a:p>
          <a:p>
            <a:pPr marL="285750" lvl="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skills development. </a:t>
            </a:r>
          </a:p>
          <a:p>
            <a:pPr algn="just"/>
            <a:endParaRPr lang="en-Z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The Plan contains tourism projects integrated with the creative industries and cultural heritage. Opportunities include enterprise development such as local supplier development (arts and craft and beach front business), access to markets, skills development, and improved infrastructure).</a:t>
            </a:r>
          </a:p>
          <a:p>
            <a:pPr marL="285750" indent="-285750" algn="just">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The Plan has detailed actions regarded as three feet plans with budgets from both government (Department of Tourism, other Departments, government entities/ development agencies and private sector).</a:t>
            </a:r>
          </a:p>
          <a:p>
            <a:pPr marL="285750" indent="-285750" algn="just">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Working Groups are in place to oversee the above six thematic areas.</a:t>
            </a:r>
          </a:p>
          <a:p>
            <a:pPr marL="285750"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The Department has set up a dedicated delivery unit to oversee the implementation of the CMT Plan.</a:t>
            </a:r>
            <a:endParaRPr lang="en-Z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dirty="0">
                <a:latin typeface="Arial" panose="020B0604020202020204" pitchFamily="34" charset="0"/>
                <a:cs typeface="Arial" panose="020B0604020202020204" pitchFamily="34" charset="0"/>
              </a:rPr>
              <a:t>An Oceans Economy Committee meets every month to oversee the above work. </a:t>
            </a:r>
          </a:p>
          <a:p>
            <a:pPr marL="285750" indent="-285750" algn="just">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algn="just"/>
            <a:endParaRPr lang="en-ZA" dirty="0">
              <a:latin typeface="Arial" panose="020B0604020202020204" pitchFamily="34" charset="0"/>
              <a:cs typeface="Arial" panose="020B0604020202020204" pitchFamily="34" charset="0"/>
            </a:endParaRPr>
          </a:p>
          <a:p>
            <a:pPr algn="just">
              <a:defRPr/>
            </a:pPr>
            <a:endParaRPr lang="en-US" dirty="0"/>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pPr algn="l"/>
            <a:r>
              <a:rPr lang="en-ZA" sz="900" i="1">
                <a:solidFill>
                  <a:schemeClr val="bg1">
                    <a:lumMod val="65000"/>
                  </a:schemeClr>
                </a:solidFill>
                <a:latin typeface="Arial" panose="020B0604020202020204" pitchFamily="34" charset="0"/>
                <a:cs typeface="Arial" panose="020B0604020202020204" pitchFamily="34" charset="0"/>
              </a:rPr>
              <a:t>CMT Presentation 09 October 2024</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3861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40138" y="4378507"/>
            <a:ext cx="1210588" cy="253916"/>
          </a:xfrm>
          <a:prstGeom prst="rect">
            <a:avLst/>
          </a:prstGeom>
          <a:noFill/>
        </p:spPr>
        <p:txBody>
          <a:bodyPr wrap="none" rtlCol="0">
            <a:spAutoFit/>
          </a:bodyPr>
          <a:lstStyle/>
          <a:p>
            <a:r>
              <a:rPr lang="en-US" sz="1050" b="1" dirty="0"/>
              <a:t> Blue Flag Beaches</a:t>
            </a:r>
          </a:p>
        </p:txBody>
      </p:sp>
      <p:pic>
        <p:nvPicPr>
          <p:cNvPr id="5" name="Picture 4" descr="CMT Intergratio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905434"/>
            <a:ext cx="9144000" cy="5753417"/>
          </a:xfrm>
          <a:prstGeom prst="rect">
            <a:avLst/>
          </a:prstGeom>
        </p:spPr>
      </p:pic>
      <p:sp>
        <p:nvSpPr>
          <p:cNvPr id="6" name="Footer Placeholder 5"/>
          <p:cNvSpPr>
            <a:spLocks noGrp="1"/>
          </p:cNvSpPr>
          <p:nvPr>
            <p:ph type="ftr" sz="quarter" idx="11"/>
          </p:nvPr>
        </p:nvSpPr>
        <p:spPr/>
        <p:txBody>
          <a:bodyPr/>
          <a:lstStyle/>
          <a:p>
            <a:pPr algn="l"/>
            <a:r>
              <a:rPr lang="en-ZA" sz="900" i="1">
                <a:solidFill>
                  <a:schemeClr val="bg1">
                    <a:lumMod val="65000"/>
                  </a:schemeClr>
                </a:solidFill>
                <a:latin typeface="Arial" panose="020B0604020202020204" pitchFamily="34" charset="0"/>
                <a:cs typeface="Arial" panose="020B0604020202020204" pitchFamily="34" charset="0"/>
              </a:rPr>
              <a:t>CMT Presentation 09 October 2024</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E40FEAE8-3F87-4A99-BAF2-EE59B96B6E72}" type="slidenum">
              <a:rPr lang="en-ZA" sz="900">
                <a:solidFill>
                  <a:schemeClr val="bg1">
                    <a:lumMod val="65000"/>
                  </a:schemeClr>
                </a:solidFill>
                <a:latin typeface="Arial" panose="020B0604020202020204" pitchFamily="34" charset="0"/>
                <a:cs typeface="Arial" panose="020B0604020202020204" pitchFamily="34" charset="0"/>
              </a:rPr>
              <a:pPr/>
              <a:t>7</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83AFE18-CC52-47EE-9720-067990BC6276}"/>
              </a:ext>
            </a:extLst>
          </p:cNvPr>
          <p:cNvSpPr txBox="1"/>
          <p:nvPr/>
        </p:nvSpPr>
        <p:spPr>
          <a:xfrm>
            <a:off x="-188259" y="-84841"/>
            <a:ext cx="12294956" cy="769441"/>
          </a:xfrm>
          <a:prstGeom prst="rect">
            <a:avLst/>
          </a:prstGeom>
          <a:noFill/>
        </p:spPr>
        <p:txBody>
          <a:bodyPr wrap="square">
            <a:spAutoFit/>
          </a:bodyPr>
          <a:lstStyle/>
          <a:p>
            <a:pPr algn="ctr"/>
            <a:r>
              <a:rPr lang="en-ZA" sz="4400" dirty="0">
                <a:solidFill>
                  <a:srgbClr val="EB743C"/>
                </a:solidFill>
                <a:latin typeface="Gill Sans MT" panose="020B0502020104020203" pitchFamily="34" charset="0"/>
              </a:rPr>
              <a:t>Tourism integration with other areas</a:t>
            </a:r>
          </a:p>
        </p:txBody>
      </p:sp>
    </p:spTree>
    <p:extLst>
      <p:ext uri="{BB962C8B-B14F-4D97-AF65-F5344CB8AC3E}">
        <p14:creationId xmlns:p14="http://schemas.microsoft.com/office/powerpoint/2010/main" val="36007534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ZA" sz="900" i="1">
                <a:solidFill>
                  <a:schemeClr val="bg1">
                    <a:lumMod val="65000"/>
                  </a:schemeClr>
                </a:solidFill>
                <a:latin typeface="Arial" panose="020B0604020202020204" pitchFamily="34" charset="0"/>
                <a:cs typeface="Arial" panose="020B0604020202020204" pitchFamily="34" charset="0"/>
              </a:rPr>
              <a:t>CMT Presentation 09 October 2024</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152649" y="-58560"/>
            <a:ext cx="7886700" cy="1325563"/>
          </a:xfrm>
        </p:spPr>
        <p:txBody>
          <a:bodyPr/>
          <a:lstStyle/>
          <a:p>
            <a:pPr lvl="1" algn="l" rtl="0">
              <a:lnSpc>
                <a:spcPct val="90000"/>
              </a:lnSpc>
              <a:spcBef>
                <a:spcPct val="0"/>
              </a:spcBef>
            </a:pPr>
            <a:r>
              <a:rPr lang="en-ZA" sz="4400" dirty="0">
                <a:solidFill>
                  <a:srgbClr val="F26522"/>
                </a:solidFill>
                <a:latin typeface="Gill Sans MT" panose="020B0502020104020203" pitchFamily="34" charset="0"/>
              </a:rPr>
              <a:t>Institutional arrangements</a:t>
            </a:r>
            <a:r>
              <a:rPr lang="en-ZA" sz="3200" dirty="0">
                <a:solidFill>
                  <a:srgbClr val="F26522"/>
                </a:solidFill>
                <a:latin typeface="Gill Sans MT" panose="020B0502020104020203" pitchFamily="34" charset="0"/>
              </a:rPr>
              <a:t> </a:t>
            </a:r>
            <a:br>
              <a:rPr lang="en-ZA" sz="3200" b="1" dirty="0">
                <a:solidFill>
                  <a:srgbClr val="F26522"/>
                </a:solidFill>
                <a:latin typeface="Gill Sans MT" panose="020B0502020104020203" pitchFamily="34" charset="0"/>
              </a:rPr>
            </a:br>
            <a:endParaRPr lang="en-ZA" sz="4400" dirty="0"/>
          </a:p>
        </p:txBody>
      </p:sp>
      <p:sp>
        <p:nvSpPr>
          <p:cNvPr id="7" name="Rectangle 6"/>
          <p:cNvSpPr/>
          <p:nvPr/>
        </p:nvSpPr>
        <p:spPr>
          <a:xfrm>
            <a:off x="2120958" y="685840"/>
            <a:ext cx="6816212" cy="62864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a:solidFill>
                  <a:schemeClr val="bg1"/>
                </a:solidFill>
                <a:latin typeface="Arial Narrow"/>
                <a:cs typeface="Arial Narrow"/>
              </a:rPr>
              <a:t>Presidential Operation </a:t>
            </a:r>
            <a:r>
              <a:rPr lang="en-US" sz="2000" dirty="0" err="1">
                <a:solidFill>
                  <a:schemeClr val="bg1"/>
                </a:solidFill>
                <a:latin typeface="Arial Narrow"/>
                <a:cs typeface="Arial Narrow"/>
              </a:rPr>
              <a:t>Phakisa</a:t>
            </a:r>
            <a:r>
              <a:rPr lang="en-US" sz="2000" dirty="0">
                <a:solidFill>
                  <a:schemeClr val="bg1"/>
                </a:solidFill>
                <a:latin typeface="Arial Narrow"/>
                <a:cs typeface="Arial Narrow"/>
              </a:rPr>
              <a:t> Issue Resolution Committee</a:t>
            </a:r>
            <a:endParaRPr lang="en-US" sz="2000" dirty="0">
              <a:solidFill>
                <a:schemeClr val="bg1"/>
              </a:solidFill>
              <a:latin typeface="Arial Black"/>
              <a:cs typeface="Arial Black"/>
            </a:endParaRPr>
          </a:p>
        </p:txBody>
      </p:sp>
      <p:sp>
        <p:nvSpPr>
          <p:cNvPr id="9" name="Rectangle 8"/>
          <p:cNvSpPr/>
          <p:nvPr/>
        </p:nvSpPr>
        <p:spPr>
          <a:xfrm>
            <a:off x="3126467" y="1874084"/>
            <a:ext cx="4722714" cy="53554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a:solidFill>
                  <a:schemeClr val="bg1"/>
                </a:solidFill>
                <a:latin typeface="Arial Narrow"/>
                <a:cs typeface="Arial Narrow"/>
              </a:rPr>
              <a:t>Operation </a:t>
            </a:r>
            <a:r>
              <a:rPr lang="en-US" sz="2000" dirty="0" err="1">
                <a:solidFill>
                  <a:schemeClr val="bg1"/>
                </a:solidFill>
                <a:latin typeface="Arial Narrow"/>
                <a:cs typeface="Arial Narrow"/>
              </a:rPr>
              <a:t>Phakisa</a:t>
            </a:r>
            <a:r>
              <a:rPr lang="en-US" sz="2000" dirty="0">
                <a:solidFill>
                  <a:schemeClr val="bg1"/>
                </a:solidFill>
                <a:latin typeface="Arial Narrow"/>
                <a:cs typeface="Arial Narrow"/>
              </a:rPr>
              <a:t> Sector Ministerial Committee</a:t>
            </a:r>
          </a:p>
        </p:txBody>
      </p:sp>
      <p:sp>
        <p:nvSpPr>
          <p:cNvPr id="10" name="Rectangle 9"/>
          <p:cNvSpPr/>
          <p:nvPr/>
        </p:nvSpPr>
        <p:spPr>
          <a:xfrm>
            <a:off x="8828313" y="1715068"/>
            <a:ext cx="1578430" cy="115693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latin typeface="Arial Narrow" panose="020B0606020202030204" pitchFamily="34" charset="0"/>
              </a:rPr>
              <a:t>DPME / DFFE (</a:t>
            </a:r>
            <a:r>
              <a:rPr lang="en-ZA" sz="2000" dirty="0" err="1">
                <a:latin typeface="Arial Narrow" panose="020B0606020202030204" pitchFamily="34" charset="0"/>
              </a:rPr>
              <a:t>Phakisa</a:t>
            </a:r>
            <a:r>
              <a:rPr lang="en-ZA" sz="2000" dirty="0">
                <a:latin typeface="Arial Narrow" panose="020B0606020202030204" pitchFamily="34" charset="0"/>
              </a:rPr>
              <a:t> Unit -Secretariat</a:t>
            </a:r>
          </a:p>
        </p:txBody>
      </p:sp>
      <p:sp>
        <p:nvSpPr>
          <p:cNvPr id="11" name="Rectangle 10"/>
          <p:cNvSpPr/>
          <p:nvPr/>
        </p:nvSpPr>
        <p:spPr>
          <a:xfrm>
            <a:off x="3889829" y="2844264"/>
            <a:ext cx="3773714" cy="62524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latin typeface="Arial Narrow" panose="020B0606020202030204" pitchFamily="34" charset="0"/>
              </a:rPr>
              <a:t>Lab Coordinating Committee</a:t>
            </a:r>
          </a:p>
        </p:txBody>
      </p:sp>
      <p:sp>
        <p:nvSpPr>
          <p:cNvPr id="12" name="Rectangle 11"/>
          <p:cNvSpPr/>
          <p:nvPr/>
        </p:nvSpPr>
        <p:spPr>
          <a:xfrm>
            <a:off x="3889830" y="3859590"/>
            <a:ext cx="3773713" cy="57967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latin typeface="Arial Narrow" panose="020B0606020202030204" pitchFamily="34" charset="0"/>
              </a:rPr>
              <a:t>DT Delivery Unit</a:t>
            </a:r>
          </a:p>
        </p:txBody>
      </p:sp>
      <p:sp>
        <p:nvSpPr>
          <p:cNvPr id="13" name="Rectangle 12"/>
          <p:cNvSpPr/>
          <p:nvPr/>
        </p:nvSpPr>
        <p:spPr>
          <a:xfrm>
            <a:off x="3866089" y="5643993"/>
            <a:ext cx="1327588" cy="99586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latin typeface="Arial Narrow" panose="020B0606020202030204" pitchFamily="34" charset="0"/>
              </a:rPr>
              <a:t>Regulations &amp; Permitting WG</a:t>
            </a:r>
          </a:p>
        </p:txBody>
      </p:sp>
      <p:sp>
        <p:nvSpPr>
          <p:cNvPr id="14" name="Rectangle 13"/>
          <p:cNvSpPr/>
          <p:nvPr/>
        </p:nvSpPr>
        <p:spPr>
          <a:xfrm>
            <a:off x="5307789" y="5643994"/>
            <a:ext cx="1559472" cy="99586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latin typeface="Arial Narrow" panose="020B0606020202030204" pitchFamily="34" charset="0"/>
              </a:rPr>
              <a:t>Research &amp; Spatial Planning WG</a:t>
            </a:r>
          </a:p>
        </p:txBody>
      </p:sp>
      <p:sp>
        <p:nvSpPr>
          <p:cNvPr id="15" name="Rectangle 14"/>
          <p:cNvSpPr/>
          <p:nvPr/>
        </p:nvSpPr>
        <p:spPr>
          <a:xfrm>
            <a:off x="6981372" y="5666426"/>
            <a:ext cx="2384872" cy="97343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latin typeface="Arial Narrow" panose="020B0606020202030204" pitchFamily="34" charset="0"/>
              </a:rPr>
              <a:t>Beach Precinct Dev, Tourism Safety and Maritime Tourism WG</a:t>
            </a:r>
          </a:p>
        </p:txBody>
      </p:sp>
      <p:sp>
        <p:nvSpPr>
          <p:cNvPr id="16" name="Rectangle 15"/>
          <p:cNvSpPr/>
          <p:nvPr/>
        </p:nvSpPr>
        <p:spPr>
          <a:xfrm>
            <a:off x="9480354" y="5666425"/>
            <a:ext cx="1071532" cy="95214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latin typeface="Arial Narrow" panose="020B0606020202030204" pitchFamily="34" charset="0"/>
              </a:rPr>
              <a:t>Skills Dev WG</a:t>
            </a:r>
          </a:p>
        </p:txBody>
      </p:sp>
      <p:sp>
        <p:nvSpPr>
          <p:cNvPr id="17" name="Rectangle 16"/>
          <p:cNvSpPr/>
          <p:nvPr/>
        </p:nvSpPr>
        <p:spPr>
          <a:xfrm>
            <a:off x="1758703" y="5666425"/>
            <a:ext cx="1993275" cy="97343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latin typeface="Arial Narrow" panose="020B0606020202030204" pitchFamily="34" charset="0"/>
              </a:rPr>
              <a:t>Marketing, Events &amp; Routes WG</a:t>
            </a:r>
          </a:p>
        </p:txBody>
      </p:sp>
      <p:sp>
        <p:nvSpPr>
          <p:cNvPr id="26" name="Minus 25"/>
          <p:cNvSpPr/>
          <p:nvPr/>
        </p:nvSpPr>
        <p:spPr>
          <a:xfrm>
            <a:off x="885370" y="4464223"/>
            <a:ext cx="10580917" cy="962704"/>
          </a:xfrm>
          <a:prstGeom prst="mathMinus">
            <a:avLst>
              <a:gd name="adj1" fmla="val 1206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Up Arrow 31"/>
          <p:cNvSpPr/>
          <p:nvPr/>
        </p:nvSpPr>
        <p:spPr>
          <a:xfrm>
            <a:off x="5415251" y="1320882"/>
            <a:ext cx="274347" cy="549535"/>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Up Arrow 32"/>
          <p:cNvSpPr/>
          <p:nvPr/>
        </p:nvSpPr>
        <p:spPr>
          <a:xfrm>
            <a:off x="5407283" y="2413478"/>
            <a:ext cx="274347" cy="430819"/>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Up Arrow 33"/>
          <p:cNvSpPr/>
          <p:nvPr/>
        </p:nvSpPr>
        <p:spPr>
          <a:xfrm>
            <a:off x="5434951" y="3482218"/>
            <a:ext cx="216291" cy="364664"/>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Up Arrow 34"/>
          <p:cNvSpPr/>
          <p:nvPr/>
        </p:nvSpPr>
        <p:spPr>
          <a:xfrm>
            <a:off x="5430057" y="4456943"/>
            <a:ext cx="259540" cy="418703"/>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Up Arrow 35"/>
          <p:cNvSpPr/>
          <p:nvPr/>
        </p:nvSpPr>
        <p:spPr>
          <a:xfrm>
            <a:off x="2152650" y="5016894"/>
            <a:ext cx="300265" cy="627099"/>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Up Arrow 36"/>
          <p:cNvSpPr/>
          <p:nvPr/>
        </p:nvSpPr>
        <p:spPr>
          <a:xfrm>
            <a:off x="4276069" y="5016894"/>
            <a:ext cx="319692" cy="614006"/>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Up Arrow 37"/>
          <p:cNvSpPr/>
          <p:nvPr/>
        </p:nvSpPr>
        <p:spPr>
          <a:xfrm>
            <a:off x="5430059" y="5016895"/>
            <a:ext cx="259539" cy="616397"/>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9" name="Up Arrow 38"/>
          <p:cNvSpPr/>
          <p:nvPr/>
        </p:nvSpPr>
        <p:spPr>
          <a:xfrm>
            <a:off x="7858364" y="5016895"/>
            <a:ext cx="301191" cy="649532"/>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0" name="Up Arrow 39"/>
          <p:cNvSpPr/>
          <p:nvPr/>
        </p:nvSpPr>
        <p:spPr>
          <a:xfrm>
            <a:off x="9852624" y="5038467"/>
            <a:ext cx="292863" cy="592752"/>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1" name="Minus 40"/>
          <p:cNvSpPr/>
          <p:nvPr/>
        </p:nvSpPr>
        <p:spPr>
          <a:xfrm>
            <a:off x="7662309" y="1539409"/>
            <a:ext cx="1352876" cy="1157478"/>
          </a:xfrm>
          <a:prstGeom prst="mathMinus">
            <a:avLst>
              <a:gd name="adj1" fmla="val 1206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2" name="Up Arrow 41"/>
          <p:cNvSpPr/>
          <p:nvPr/>
        </p:nvSpPr>
        <p:spPr>
          <a:xfrm>
            <a:off x="9682878" y="2855121"/>
            <a:ext cx="261481" cy="417465"/>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3" name="Left Arrow 42"/>
          <p:cNvSpPr/>
          <p:nvPr/>
        </p:nvSpPr>
        <p:spPr>
          <a:xfrm>
            <a:off x="7603985" y="3058062"/>
            <a:ext cx="2150716" cy="279657"/>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4" name="Up Arrow 43"/>
          <p:cNvSpPr/>
          <p:nvPr/>
        </p:nvSpPr>
        <p:spPr>
          <a:xfrm>
            <a:off x="8774607" y="1295985"/>
            <a:ext cx="240578" cy="419082"/>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8</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238575"/>
      </p:ext>
    </p:extLst>
  </p:cSld>
  <p:clrMapOvr>
    <a:masterClrMapping/>
  </p:clrMapOvr>
  <mc:AlternateContent xmlns:mc="http://schemas.openxmlformats.org/markup-compatibility/2006" xmlns:p14="http://schemas.microsoft.com/office/powerpoint/2010/main">
    <mc:Choice Requires="p14">
      <p:transition spd="slow" p14:dur="1600">
        <p14:switch dir="r"/>
      </p:transition>
    </mc:Choice>
    <mc:Fallback xmlns="">
      <p:transition xmlns:p14="http://schemas.microsoft.com/office/powerpoint/2010/mai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1806773-BB32-445B-9E80-1863DC5C1B48}"/>
              </a:ext>
            </a:extLst>
          </p:cNvPr>
          <p:cNvSpPr>
            <a:spLocks noGrp="1"/>
          </p:cNvSpPr>
          <p:nvPr>
            <p:ph type="ftr" sz="quarter" idx="11"/>
          </p:nvPr>
        </p:nvSpPr>
        <p:spPr/>
        <p:txBody>
          <a:bodyPr/>
          <a:lstStyle/>
          <a:p>
            <a:pPr lvl="0"/>
            <a:r>
              <a:rPr lang="en-US" sz="900" i="1" dirty="0">
                <a:solidFill>
                  <a:prstClr val="white">
                    <a:lumMod val="65000"/>
                  </a:prstClr>
                </a:solidFill>
                <a:latin typeface="Arial" panose="020B0604020202020204" pitchFamily="34" charset="0"/>
                <a:cs typeface="Arial" panose="020B0604020202020204" pitchFamily="34" charset="0"/>
              </a:rPr>
              <a:t>CMT Report 17 October 2024</a:t>
            </a:r>
          </a:p>
        </p:txBody>
      </p:sp>
      <p:sp>
        <p:nvSpPr>
          <p:cNvPr id="3" name="Slide Number Placeholder 2">
            <a:extLst>
              <a:ext uri="{FF2B5EF4-FFF2-40B4-BE49-F238E27FC236}">
                <a16:creationId xmlns:a16="http://schemas.microsoft.com/office/drawing/2014/main" id="{6EEC9D05-CC07-4103-A401-7DA56C79E0F3}"/>
              </a:ext>
            </a:extLst>
          </p:cNvPr>
          <p:cNvSpPr>
            <a:spLocks noGrp="1"/>
          </p:cNvSpPr>
          <p:nvPr>
            <p:ph type="sldNum" sz="quarter" idx="12"/>
          </p:nvPr>
        </p:nvSpPr>
        <p:spPr/>
        <p:txBody>
          <a:bodyPr/>
          <a:lstStyle/>
          <a:p>
            <a:fld id="{E40FEAE8-3F87-4A99-BAF2-EE59B96B6E72}" type="slidenum">
              <a:rPr lang="en-ZA" sz="900">
                <a:solidFill>
                  <a:prstClr val="white">
                    <a:lumMod val="65000"/>
                  </a:prstClr>
                </a:solidFill>
                <a:latin typeface="Arial" panose="020B0604020202020204" pitchFamily="34" charset="0"/>
                <a:cs typeface="Arial" panose="020B0604020202020204" pitchFamily="34" charset="0"/>
              </a:rPr>
              <a:pPr/>
              <a:t>9</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2829D2E2-A07E-4632-BE66-DFD50AA18E0A}"/>
              </a:ext>
            </a:extLst>
          </p:cNvPr>
          <p:cNvSpPr>
            <a:spLocks noGrp="1"/>
          </p:cNvSpPr>
          <p:nvPr>
            <p:ph type="title"/>
          </p:nvPr>
        </p:nvSpPr>
        <p:spPr>
          <a:xfrm>
            <a:off x="2152650" y="136523"/>
            <a:ext cx="7886700" cy="804768"/>
          </a:xfrm>
        </p:spPr>
        <p:txBody>
          <a:bodyPr/>
          <a:lstStyle/>
          <a:p>
            <a:pPr algn="ctr"/>
            <a:r>
              <a:rPr lang="en-US" dirty="0"/>
              <a:t>Northern Cape - Project information</a:t>
            </a:r>
            <a:endParaRPr lang="en-ZA" dirty="0"/>
          </a:p>
        </p:txBody>
      </p:sp>
      <p:graphicFrame>
        <p:nvGraphicFramePr>
          <p:cNvPr id="6" name="Content Placeholder 5">
            <a:extLst>
              <a:ext uri="{FF2B5EF4-FFF2-40B4-BE49-F238E27FC236}">
                <a16:creationId xmlns:a16="http://schemas.microsoft.com/office/drawing/2014/main" id="{D432AF31-F9F8-45D9-8E4E-D221D9AB5CEF}"/>
              </a:ext>
            </a:extLst>
          </p:cNvPr>
          <p:cNvGraphicFramePr>
            <a:graphicFrameLocks noGrp="1"/>
          </p:cNvGraphicFramePr>
          <p:nvPr>
            <p:ph idx="1"/>
            <p:extLst>
              <p:ext uri="{D42A27DB-BD31-4B8C-83A1-F6EECF244321}">
                <p14:modId xmlns:p14="http://schemas.microsoft.com/office/powerpoint/2010/main" val="3887330680"/>
              </p:ext>
            </p:extLst>
          </p:nvPr>
        </p:nvGraphicFramePr>
        <p:xfrm>
          <a:off x="260149" y="869365"/>
          <a:ext cx="11636194" cy="2785268"/>
        </p:xfrm>
        <a:graphic>
          <a:graphicData uri="http://schemas.openxmlformats.org/drawingml/2006/table">
            <a:tbl>
              <a:tblPr firstRow="1" bandRow="1">
                <a:tableStyleId>{21E4AEA4-8DFA-4A89-87EB-49C32662AFE0}</a:tableStyleId>
              </a:tblPr>
              <a:tblGrid>
                <a:gridCol w="1820524">
                  <a:extLst>
                    <a:ext uri="{9D8B030D-6E8A-4147-A177-3AD203B41FA5}">
                      <a16:colId xmlns:a16="http://schemas.microsoft.com/office/drawing/2014/main" val="1406403804"/>
                    </a:ext>
                  </a:extLst>
                </a:gridCol>
                <a:gridCol w="2304088">
                  <a:extLst>
                    <a:ext uri="{9D8B030D-6E8A-4147-A177-3AD203B41FA5}">
                      <a16:colId xmlns:a16="http://schemas.microsoft.com/office/drawing/2014/main" val="1819020925"/>
                    </a:ext>
                  </a:extLst>
                </a:gridCol>
                <a:gridCol w="2263007">
                  <a:extLst>
                    <a:ext uri="{9D8B030D-6E8A-4147-A177-3AD203B41FA5}">
                      <a16:colId xmlns:a16="http://schemas.microsoft.com/office/drawing/2014/main" val="1169711261"/>
                    </a:ext>
                  </a:extLst>
                </a:gridCol>
                <a:gridCol w="5248575">
                  <a:extLst>
                    <a:ext uri="{9D8B030D-6E8A-4147-A177-3AD203B41FA5}">
                      <a16:colId xmlns:a16="http://schemas.microsoft.com/office/drawing/2014/main" val="1787973831"/>
                    </a:ext>
                  </a:extLst>
                </a:gridCol>
              </a:tblGrid>
              <a:tr h="583075">
                <a:tc>
                  <a:txBody>
                    <a:bodyPr/>
                    <a:lstStyle/>
                    <a:p>
                      <a:r>
                        <a:rPr lang="en-US" dirty="0">
                          <a:solidFill>
                            <a:schemeClr val="tx1"/>
                          </a:solidFill>
                        </a:rPr>
                        <a:t>Name of the project</a:t>
                      </a:r>
                      <a:endParaRPr lang="en-ZA" dirty="0">
                        <a:solidFill>
                          <a:schemeClr val="tx1"/>
                        </a:solidFill>
                      </a:endParaRPr>
                    </a:p>
                  </a:txBody>
                  <a:tcPr/>
                </a:tc>
                <a:tc>
                  <a:txBody>
                    <a:bodyPr/>
                    <a:lstStyle/>
                    <a:p>
                      <a:r>
                        <a:rPr lang="en-ZA" dirty="0">
                          <a:solidFill>
                            <a:schemeClr val="tx1"/>
                          </a:solidFill>
                        </a:rPr>
                        <a:t>Implementing Agent</a:t>
                      </a:r>
                    </a:p>
                  </a:txBody>
                  <a:tcPr/>
                </a:tc>
                <a:tc>
                  <a:txBody>
                    <a:bodyPr/>
                    <a:lstStyle/>
                    <a:p>
                      <a:r>
                        <a:rPr lang="en-US" dirty="0">
                          <a:solidFill>
                            <a:schemeClr val="tx1"/>
                          </a:solidFill>
                        </a:rPr>
                        <a:t>Project description</a:t>
                      </a:r>
                      <a:endParaRPr lang="en-ZA" dirty="0">
                        <a:solidFill>
                          <a:schemeClr val="tx1"/>
                        </a:solidFill>
                      </a:endParaRPr>
                    </a:p>
                  </a:txBody>
                  <a:tcPr/>
                </a:tc>
                <a:tc>
                  <a:txBody>
                    <a:bodyPr/>
                    <a:lstStyle/>
                    <a:p>
                      <a:r>
                        <a:rPr lang="en-US" dirty="0">
                          <a:solidFill>
                            <a:schemeClr val="tx1"/>
                          </a:solidFill>
                        </a:rPr>
                        <a:t>Progress</a:t>
                      </a:r>
                      <a:endParaRPr lang="en-ZA" dirty="0">
                        <a:solidFill>
                          <a:schemeClr val="tx1"/>
                        </a:solidFill>
                      </a:endParaRPr>
                    </a:p>
                  </a:txBody>
                  <a:tcPr/>
                </a:tc>
                <a:extLst>
                  <a:ext uri="{0D108BD9-81ED-4DB2-BD59-A6C34878D82A}">
                    <a16:rowId xmlns:a16="http://schemas.microsoft.com/office/drawing/2014/main" val="3180185720"/>
                  </a:ext>
                </a:extLst>
              </a:tr>
              <a:tr h="902218">
                <a:tc>
                  <a:txBody>
                    <a:bodyPr/>
                    <a:lstStyle/>
                    <a:p>
                      <a:pPr marL="0" marR="0" lvl="0" indent="0" algn="l" defTabSz="914400" rtl="0" eaLnBrk="1" fontAlgn="ctr" latinLnBrk="0" hangingPunct="1">
                        <a:lnSpc>
                          <a:spcPct val="100000"/>
                        </a:lnSpc>
                        <a:spcBef>
                          <a:spcPts val="0"/>
                        </a:spcBef>
                        <a:spcAft>
                          <a:spcPts val="0"/>
                        </a:spcAft>
                        <a:buClrTx/>
                        <a:buSzTx/>
                        <a:buFont typeface="+mj-lt"/>
                        <a:buNone/>
                        <a:tabLst/>
                        <a:defRPr/>
                      </a:pPr>
                      <a:r>
                        <a:rPr lang="en-US" sz="1600" b="0" i="0" u="none" strike="noStrike" dirty="0">
                          <a:solidFill>
                            <a:schemeClr val="tx1"/>
                          </a:solidFill>
                          <a:effectLst/>
                          <a:latin typeface="Arial" panose="020B0604020202020204" pitchFamily="34" charset="0"/>
                          <a:cs typeface="Arial" panose="020B0604020202020204" pitchFamily="34" charset="0"/>
                        </a:rPr>
                        <a:t>Orange River Mouth as part of the Indi-Atlantic Route</a:t>
                      </a:r>
                    </a:p>
                  </a:txBody>
                  <a:tcPr/>
                </a:tc>
                <a:tc>
                  <a:txBody>
                    <a:bodyPr/>
                    <a:lstStyle/>
                    <a:p>
                      <a:pPr marL="0" indent="0" algn="just" defTabSz="914400" rtl="0" eaLnBrk="1" latinLnBrk="0" hangingPunct="1">
                        <a:buFont typeface="+mj-lt"/>
                        <a:buNone/>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DBSA </a:t>
                      </a:r>
                    </a:p>
                  </a:txBody>
                  <a:tcPr/>
                </a:tc>
                <a:tc>
                  <a:txBody>
                    <a:bodyPr/>
                    <a:lstStyle/>
                    <a:p>
                      <a:pPr marL="0" indent="0" algn="l" defTabSz="914400" rtl="0" eaLnBrk="1" latinLnBrk="0" hangingPunct="1">
                        <a:buFont typeface="+mj-lt"/>
                        <a:buNone/>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Tourism infrastructure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Project at Design stage. Professional Service Provider (PSP) finalising the drawings. Completion of Design stage anticipated by 31 October 2024.</a:t>
                      </a:r>
                    </a:p>
                  </a:txBody>
                  <a:tcPr/>
                </a:tc>
                <a:extLst>
                  <a:ext uri="{0D108BD9-81ED-4DB2-BD59-A6C34878D82A}">
                    <a16:rowId xmlns:a16="http://schemas.microsoft.com/office/drawing/2014/main" val="1140831721"/>
                  </a:ext>
                </a:extLst>
              </a:tr>
              <a:tr h="1078388">
                <a:tc>
                  <a:txBody>
                    <a:bodyPr/>
                    <a:lstStyle/>
                    <a:p>
                      <a:pPr marL="0" indent="0" algn="just" defTabSz="914400" rtl="0" eaLnBrk="1" latinLnBrk="0" hangingPunct="1">
                        <a:buFont typeface="+mj-lt"/>
                        <a:buNone/>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Kamiesberg project </a:t>
                      </a:r>
                      <a:endParaRPr lang="en-ZA" sz="16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indent="0" algn="just" defTabSz="914400" rtl="0" eaLnBrk="1" latinLnBrk="0" hangingPunct="1">
                        <a:buFont typeface="+mj-lt"/>
                        <a:buNone/>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DBSA </a:t>
                      </a:r>
                    </a:p>
                  </a:txBody>
                  <a:tcPr/>
                </a:tc>
                <a:tc>
                  <a:txBody>
                    <a:bodyPr/>
                    <a:lstStyle/>
                    <a:p>
                      <a:pPr marL="0" indent="0" algn="l" defTabSz="914400" rtl="0" eaLnBrk="1" latinLnBrk="0" hangingPunct="1">
                        <a:buFont typeface="+mj-lt"/>
                        <a:buNone/>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Construction of chalets, kitchen, restaurant and pool. </a:t>
                      </a:r>
                    </a:p>
                  </a:txBody>
                  <a:tcPr/>
                </a:tc>
                <a:tc>
                  <a:txBody>
                    <a:bodyPr/>
                    <a:lstStyle/>
                    <a:p>
                      <a:pPr marL="0" indent="0" algn="l">
                        <a:buFont typeface="Arial" panose="020B0604020202020204" pitchFamily="34" charset="0"/>
                        <a:buNone/>
                      </a:pPr>
                      <a:r>
                        <a:rPr lang="en-US" sz="1600" dirty="0">
                          <a:solidFill>
                            <a:schemeClr val="tx1"/>
                          </a:solidFill>
                          <a:latin typeface="Arial" panose="020B0604020202020204" pitchFamily="34" charset="0"/>
                          <a:cs typeface="Arial" panose="020B0604020202020204" pitchFamily="34" charset="0"/>
                        </a:rPr>
                        <a:t>Design Development stage underway. Environmental and survey studies have been completed.</a:t>
                      </a:r>
                    </a:p>
                    <a:p>
                      <a:pPr marL="0" indent="0" algn="l">
                        <a:buFont typeface="Arial" panose="020B0604020202020204" pitchFamily="34" charset="0"/>
                        <a:buNone/>
                      </a:pPr>
                      <a:r>
                        <a:rPr lang="en-US" sz="1600" dirty="0">
                          <a:solidFill>
                            <a:schemeClr val="tx1"/>
                          </a:solidFill>
                          <a:latin typeface="Arial" panose="020B0604020202020204" pitchFamily="34" charset="0"/>
                          <a:cs typeface="Arial" panose="020B0604020202020204" pitchFamily="34" charset="0"/>
                        </a:rPr>
                        <a:t>Design report anticipated at the end of October 2024.</a:t>
                      </a:r>
                      <a:endParaRPr lang="en-ZA" sz="1600" dirty="0">
                        <a:solidFill>
                          <a:schemeClr val="tx1"/>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98608292"/>
                  </a:ext>
                </a:extLst>
              </a:tr>
            </a:tbl>
          </a:graphicData>
        </a:graphic>
      </p:graphicFrame>
      <p:graphicFrame>
        <p:nvGraphicFramePr>
          <p:cNvPr id="7" name="Table 6">
            <a:extLst>
              <a:ext uri="{FF2B5EF4-FFF2-40B4-BE49-F238E27FC236}">
                <a16:creationId xmlns:a16="http://schemas.microsoft.com/office/drawing/2014/main" id="{45F2D420-A6DD-4901-B945-64D81915B5FC}"/>
              </a:ext>
            </a:extLst>
          </p:cNvPr>
          <p:cNvGraphicFramePr>
            <a:graphicFrameLocks noGrp="1"/>
          </p:cNvGraphicFramePr>
          <p:nvPr>
            <p:extLst>
              <p:ext uri="{D42A27DB-BD31-4B8C-83A1-F6EECF244321}">
                <p14:modId xmlns:p14="http://schemas.microsoft.com/office/powerpoint/2010/main" val="612674400"/>
              </p:ext>
            </p:extLst>
          </p:nvPr>
        </p:nvGraphicFramePr>
        <p:xfrm>
          <a:off x="260149" y="3654633"/>
          <a:ext cx="11671702" cy="1237260"/>
        </p:xfrm>
        <a:graphic>
          <a:graphicData uri="http://schemas.openxmlformats.org/drawingml/2006/table">
            <a:tbl>
              <a:tblPr firstRow="1" bandRow="1">
                <a:tableStyleId>{21E4AEA4-8DFA-4A89-87EB-49C32662AFE0}</a:tableStyleId>
              </a:tblPr>
              <a:tblGrid>
                <a:gridCol w="1826079">
                  <a:extLst>
                    <a:ext uri="{9D8B030D-6E8A-4147-A177-3AD203B41FA5}">
                      <a16:colId xmlns:a16="http://schemas.microsoft.com/office/drawing/2014/main" val="1883557455"/>
                    </a:ext>
                  </a:extLst>
                </a:gridCol>
                <a:gridCol w="2311119">
                  <a:extLst>
                    <a:ext uri="{9D8B030D-6E8A-4147-A177-3AD203B41FA5}">
                      <a16:colId xmlns:a16="http://schemas.microsoft.com/office/drawing/2014/main" val="1297471699"/>
                    </a:ext>
                  </a:extLst>
                </a:gridCol>
                <a:gridCol w="2250341">
                  <a:extLst>
                    <a:ext uri="{9D8B030D-6E8A-4147-A177-3AD203B41FA5}">
                      <a16:colId xmlns:a16="http://schemas.microsoft.com/office/drawing/2014/main" val="3020255948"/>
                    </a:ext>
                  </a:extLst>
                </a:gridCol>
                <a:gridCol w="5284163">
                  <a:extLst>
                    <a:ext uri="{9D8B030D-6E8A-4147-A177-3AD203B41FA5}">
                      <a16:colId xmlns:a16="http://schemas.microsoft.com/office/drawing/2014/main" val="3293089806"/>
                    </a:ext>
                  </a:extLst>
                </a:gridCol>
              </a:tblGrid>
              <a:tr h="1237260">
                <a:tc>
                  <a:txBody>
                    <a:bodyPr/>
                    <a:lstStyle/>
                    <a:p>
                      <a:pPr marL="0" indent="0" algn="just" defTabSz="914400" rtl="0" eaLnBrk="1" latinLnBrk="0" hangingPunct="1">
                        <a:buFont typeface="+mj-lt"/>
                        <a:buNone/>
                      </a:pPr>
                      <a:r>
                        <a:rPr lang="en-ZA" sz="1600" b="0" i="0" u="none" strike="noStrike" kern="1200" baseline="0" dirty="0">
                          <a:solidFill>
                            <a:schemeClr val="tx1"/>
                          </a:solidFill>
                          <a:latin typeface="Arial" panose="020B0604020202020204" pitchFamily="34" charset="0"/>
                          <a:ea typeface="+mn-ea"/>
                          <a:cs typeface="Arial" panose="020B0604020202020204" pitchFamily="34" charset="0"/>
                        </a:rPr>
                        <a:t>Platfontein Lodge</a:t>
                      </a:r>
                    </a:p>
                  </a:txBody>
                  <a:tcPr>
                    <a:solidFill>
                      <a:srgbClr val="FADAD2"/>
                    </a:solidFill>
                  </a:tcPr>
                </a:tc>
                <a:tc>
                  <a:txBody>
                    <a:bodyPr/>
                    <a:lstStyle/>
                    <a:p>
                      <a:pPr marL="0" indent="0" algn="just" defTabSz="914400" rtl="0" eaLnBrk="1" latinLnBrk="0" hangingPunct="1">
                        <a:buFont typeface="+mj-lt"/>
                        <a:buNone/>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DBSA</a:t>
                      </a:r>
                    </a:p>
                  </a:txBody>
                  <a:tcPr>
                    <a:solidFill>
                      <a:srgbClr val="FADAD2"/>
                    </a:solidFill>
                  </a:tcPr>
                </a:tc>
                <a:tc>
                  <a:txBody>
                    <a:bodyPr/>
                    <a:lstStyle/>
                    <a:p>
                      <a:pPr marL="0" indent="0" algn="l" defTabSz="914400" rtl="0" eaLnBrk="1" latinLnBrk="0" hangingPunct="1">
                        <a:buFont typeface="+mj-lt"/>
                        <a:buNone/>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Construction of </a:t>
                      </a:r>
                    </a:p>
                  </a:txBody>
                  <a:tcPr>
                    <a:solidFill>
                      <a:srgbClr val="FADAD2"/>
                    </a:solidFill>
                  </a:tcPr>
                </a:tc>
                <a:tc>
                  <a:txBody>
                    <a:bodyPr/>
                    <a:lstStyle/>
                    <a:p>
                      <a:pPr marL="0" indent="0" algn="just">
                        <a:buFont typeface="Arial" panose="020B0604020202020204" pitchFamily="34" charset="0"/>
                        <a:buNone/>
                      </a:pPr>
                      <a:r>
                        <a:rPr lang="en-ZA" sz="1600" b="0" dirty="0">
                          <a:solidFill>
                            <a:schemeClr val="tx1"/>
                          </a:solidFill>
                          <a:latin typeface="Arial" panose="020B0604020202020204" pitchFamily="34" charset="0"/>
                          <a:cs typeface="Arial" panose="020B0604020202020204" pitchFamily="34" charset="0"/>
                        </a:rPr>
                        <a:t>Project at Design stage. Designs finalised and awaiting approval by the Department of Tourism.</a:t>
                      </a:r>
                    </a:p>
                  </a:txBody>
                  <a:tcPr>
                    <a:solidFill>
                      <a:srgbClr val="FADAD2"/>
                    </a:solidFill>
                  </a:tcPr>
                </a:tc>
                <a:extLst>
                  <a:ext uri="{0D108BD9-81ED-4DB2-BD59-A6C34878D82A}">
                    <a16:rowId xmlns:a16="http://schemas.microsoft.com/office/drawing/2014/main" val="3801512249"/>
                  </a:ext>
                </a:extLst>
              </a:tr>
            </a:tbl>
          </a:graphicData>
        </a:graphic>
      </p:graphicFrame>
      <p:graphicFrame>
        <p:nvGraphicFramePr>
          <p:cNvPr id="5" name="Table 4">
            <a:extLst>
              <a:ext uri="{FF2B5EF4-FFF2-40B4-BE49-F238E27FC236}">
                <a16:creationId xmlns:a16="http://schemas.microsoft.com/office/drawing/2014/main" id="{CD9715D4-41B7-4A2F-AD34-ECBAD37BBB01}"/>
              </a:ext>
            </a:extLst>
          </p:cNvPr>
          <p:cNvGraphicFramePr>
            <a:graphicFrameLocks noGrp="1"/>
          </p:cNvGraphicFramePr>
          <p:nvPr>
            <p:extLst>
              <p:ext uri="{D42A27DB-BD31-4B8C-83A1-F6EECF244321}">
                <p14:modId xmlns:p14="http://schemas.microsoft.com/office/powerpoint/2010/main" val="607708297"/>
              </p:ext>
            </p:extLst>
          </p:nvPr>
        </p:nvGraphicFramePr>
        <p:xfrm>
          <a:off x="260149" y="4891893"/>
          <a:ext cx="11671702" cy="1310640"/>
        </p:xfrm>
        <a:graphic>
          <a:graphicData uri="http://schemas.openxmlformats.org/drawingml/2006/table">
            <a:tbl>
              <a:tblPr firstRow="1" bandRow="1">
                <a:tableStyleId>{21E4AEA4-8DFA-4A89-87EB-49C32662AFE0}</a:tableStyleId>
              </a:tblPr>
              <a:tblGrid>
                <a:gridCol w="1826079">
                  <a:extLst>
                    <a:ext uri="{9D8B030D-6E8A-4147-A177-3AD203B41FA5}">
                      <a16:colId xmlns:a16="http://schemas.microsoft.com/office/drawing/2014/main" val="874711857"/>
                    </a:ext>
                  </a:extLst>
                </a:gridCol>
                <a:gridCol w="2311119">
                  <a:extLst>
                    <a:ext uri="{9D8B030D-6E8A-4147-A177-3AD203B41FA5}">
                      <a16:colId xmlns:a16="http://schemas.microsoft.com/office/drawing/2014/main" val="2711848389"/>
                    </a:ext>
                  </a:extLst>
                </a:gridCol>
                <a:gridCol w="2250341">
                  <a:extLst>
                    <a:ext uri="{9D8B030D-6E8A-4147-A177-3AD203B41FA5}">
                      <a16:colId xmlns:a16="http://schemas.microsoft.com/office/drawing/2014/main" val="3064403809"/>
                    </a:ext>
                  </a:extLst>
                </a:gridCol>
                <a:gridCol w="5284163">
                  <a:extLst>
                    <a:ext uri="{9D8B030D-6E8A-4147-A177-3AD203B41FA5}">
                      <a16:colId xmlns:a16="http://schemas.microsoft.com/office/drawing/2014/main" val="491520034"/>
                    </a:ext>
                  </a:extLst>
                </a:gridCol>
              </a:tblGrid>
              <a:tr h="1237260">
                <a:tc>
                  <a:txBody>
                    <a:bodyPr/>
                    <a:lstStyle/>
                    <a:p>
                      <a:pPr marL="0" indent="0" algn="l" defTabSz="914400" rtl="0" eaLnBrk="1" latinLnBrk="0" hangingPunct="1">
                        <a:buFont typeface="+mj-lt"/>
                        <a:buNone/>
                      </a:pPr>
                      <a:r>
                        <a:rPr lang="en-ZA" sz="1600" b="0" i="0" u="none" strike="noStrike" kern="1200" baseline="0" dirty="0">
                          <a:solidFill>
                            <a:schemeClr val="tx1"/>
                          </a:solidFill>
                          <a:latin typeface="Arial" panose="020B0604020202020204" pitchFamily="34" charset="0"/>
                          <a:ea typeface="+mn-ea"/>
                          <a:cs typeface="Arial" panose="020B0604020202020204" pitchFamily="34" charset="0"/>
                        </a:rPr>
                        <a:t>McGregor Museum</a:t>
                      </a:r>
                    </a:p>
                  </a:txBody>
                  <a:tcPr>
                    <a:solidFill>
                      <a:srgbClr val="FADAD2"/>
                    </a:solidFill>
                  </a:tcPr>
                </a:tc>
                <a:tc>
                  <a:txBody>
                    <a:bodyPr/>
                    <a:lstStyle/>
                    <a:p>
                      <a:pPr marL="0" indent="0" algn="just" defTabSz="914400" rtl="0" eaLnBrk="1" latinLnBrk="0" hangingPunct="1">
                        <a:buFont typeface="+mj-lt"/>
                        <a:buNone/>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DBSA</a:t>
                      </a:r>
                    </a:p>
                  </a:txBody>
                  <a:tcPr>
                    <a:solidFill>
                      <a:srgbClr val="FADAD2"/>
                    </a:solidFill>
                  </a:tcPr>
                </a:tc>
                <a:tc>
                  <a:txBody>
                    <a:bodyPr/>
                    <a:lstStyle/>
                    <a:p>
                      <a:pPr marL="0" indent="0" algn="l" defTabSz="914400" rtl="0" eaLnBrk="1" latinLnBrk="0" hangingPunct="1">
                        <a:buFont typeface="+mj-lt"/>
                        <a:buNone/>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Product enhancement </a:t>
                      </a:r>
                    </a:p>
                  </a:txBody>
                  <a:tcPr>
                    <a:solidFill>
                      <a:srgbClr val="FADAD2"/>
                    </a:solidFill>
                  </a:tcPr>
                </a:tc>
                <a:tc>
                  <a:txBody>
                    <a:bodyPr/>
                    <a:lstStyle/>
                    <a:p>
                      <a:pPr marL="0" indent="0" algn="l">
                        <a:buFont typeface="Arial" panose="020B0604020202020204" pitchFamily="34" charset="0"/>
                        <a:buNone/>
                      </a:pPr>
                      <a:r>
                        <a:rPr lang="en-US" sz="1600" b="0" dirty="0">
                          <a:solidFill>
                            <a:schemeClr val="tx1"/>
                          </a:solidFill>
                          <a:latin typeface="Arial" panose="020B0604020202020204" pitchFamily="34" charset="0"/>
                          <a:cs typeface="Arial" panose="020B0604020202020204" pitchFamily="34" charset="0"/>
                        </a:rPr>
                        <a:t>Implementation underway in all four sites (Magersfontein, Wonderwork cave,  Wildebeest </a:t>
                      </a:r>
                      <a:r>
                        <a:rPr lang="en-US" sz="1600" b="0" dirty="0" err="1">
                          <a:solidFill>
                            <a:schemeClr val="tx1"/>
                          </a:solidFill>
                          <a:latin typeface="Arial" panose="020B0604020202020204" pitchFamily="34" charset="0"/>
                          <a:cs typeface="Arial" panose="020B0604020202020204" pitchFamily="34" charset="0"/>
                        </a:rPr>
                        <a:t>Kuil</a:t>
                      </a:r>
                      <a:r>
                        <a:rPr lang="en-US" sz="1600" b="0" dirty="0">
                          <a:solidFill>
                            <a:schemeClr val="tx1"/>
                          </a:solidFill>
                          <a:latin typeface="Arial" panose="020B0604020202020204" pitchFamily="34" charset="0"/>
                          <a:cs typeface="Arial" panose="020B0604020202020204" pitchFamily="34" charset="0"/>
                        </a:rPr>
                        <a:t> and McGregor Alex with progress at approximately 86%.</a:t>
                      </a:r>
                    </a:p>
                    <a:p>
                      <a:pPr marL="0" indent="0" algn="l">
                        <a:buFont typeface="Arial" panose="020B0604020202020204" pitchFamily="34" charset="0"/>
                        <a:buNone/>
                      </a:pPr>
                      <a:r>
                        <a:rPr lang="en-US" sz="1600" b="0" dirty="0">
                          <a:solidFill>
                            <a:schemeClr val="tx1"/>
                          </a:solidFill>
                          <a:latin typeface="Arial" panose="020B0604020202020204" pitchFamily="34" charset="0"/>
                          <a:cs typeface="Arial" panose="020B0604020202020204" pitchFamily="34" charset="0"/>
                        </a:rPr>
                        <a:t>Practical completion anticipated by the end of November 2024.</a:t>
                      </a:r>
                      <a:endParaRPr lang="en-ZA" sz="1600" b="0" dirty="0">
                        <a:solidFill>
                          <a:schemeClr val="tx1"/>
                        </a:solidFill>
                        <a:latin typeface="Arial" panose="020B0604020202020204" pitchFamily="34" charset="0"/>
                        <a:cs typeface="Arial" panose="020B0604020202020204" pitchFamily="34" charset="0"/>
                      </a:endParaRPr>
                    </a:p>
                  </a:txBody>
                  <a:tcPr>
                    <a:solidFill>
                      <a:srgbClr val="FADAD2"/>
                    </a:solidFill>
                  </a:tcPr>
                </a:tc>
                <a:extLst>
                  <a:ext uri="{0D108BD9-81ED-4DB2-BD59-A6C34878D82A}">
                    <a16:rowId xmlns:a16="http://schemas.microsoft.com/office/drawing/2014/main" val="1693460509"/>
                  </a:ext>
                </a:extLst>
              </a:tr>
            </a:tbl>
          </a:graphicData>
        </a:graphic>
      </p:graphicFrame>
    </p:spTree>
    <p:extLst>
      <p:ext uri="{BB962C8B-B14F-4D97-AF65-F5344CB8AC3E}">
        <p14:creationId xmlns:p14="http://schemas.microsoft.com/office/powerpoint/2010/main" val="34087920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Rectangle"/>
</p:tagLst>
</file>

<file path=ppt/tags/tag11.xml><?xml version="1.0" encoding="utf-8"?>
<p:tagLst xmlns:a="http://schemas.openxmlformats.org/drawingml/2006/main" xmlns:r="http://schemas.openxmlformats.org/officeDocument/2006/relationships" xmlns:p="http://schemas.openxmlformats.org/presentationml/2006/main">
  <p:tag name="NAME" val="Rectangle"/>
</p:tagLst>
</file>

<file path=ppt/tags/tag12.xml><?xml version="1.0" encoding="utf-8"?>
<p:tagLst xmlns:a="http://schemas.openxmlformats.org/drawingml/2006/main" xmlns:r="http://schemas.openxmlformats.org/officeDocument/2006/relationships" xmlns:p="http://schemas.openxmlformats.org/presentationml/2006/main">
  <p:tag name="NAME" val="Rectangle"/>
</p:tagLst>
</file>

<file path=ppt/tags/tag13.xml><?xml version="1.0" encoding="utf-8"?>
<p:tagLst xmlns:a="http://schemas.openxmlformats.org/drawingml/2006/main" xmlns:r="http://schemas.openxmlformats.org/officeDocument/2006/relationships" xmlns:p="http://schemas.openxmlformats.org/presentationml/2006/main">
  <p:tag name="NAME" val="Rectangle"/>
</p:tagLst>
</file>

<file path=ppt/tags/tag14.xml><?xml version="1.0" encoding="utf-8"?>
<p:tagLst xmlns:a="http://schemas.openxmlformats.org/drawingml/2006/main" xmlns:r="http://schemas.openxmlformats.org/officeDocument/2006/relationships" xmlns:p="http://schemas.openxmlformats.org/presentationml/2006/main">
  <p:tag name="NAME" val="Rectangle"/>
</p:tagLst>
</file>

<file path=ppt/tags/tag15.xml><?xml version="1.0" encoding="utf-8"?>
<p:tagLst xmlns:a="http://schemas.openxmlformats.org/drawingml/2006/main" xmlns:r="http://schemas.openxmlformats.org/officeDocument/2006/relationships" xmlns:p="http://schemas.openxmlformats.org/presentationml/2006/main">
  <p:tag name="NAME" val="Rectangle"/>
</p:tagLst>
</file>

<file path=ppt/tags/tag16.xml><?xml version="1.0" encoding="utf-8"?>
<p:tagLst xmlns:a="http://schemas.openxmlformats.org/drawingml/2006/main" xmlns:r="http://schemas.openxmlformats.org/officeDocument/2006/relationships" xmlns:p="http://schemas.openxmlformats.org/presentationml/2006/main">
  <p:tag name="NAME" val="Rectangle"/>
</p:tagLst>
</file>

<file path=ppt/tags/tag17.xml><?xml version="1.0" encoding="utf-8"?>
<p:tagLst xmlns:a="http://schemas.openxmlformats.org/drawingml/2006/main" xmlns:r="http://schemas.openxmlformats.org/officeDocument/2006/relationships" xmlns:p="http://schemas.openxmlformats.org/presentationml/2006/main">
  <p:tag name="NAME" val="Rectangle"/>
</p:tagLst>
</file>

<file path=ppt/tags/tag18.xml><?xml version="1.0" encoding="utf-8"?>
<p:tagLst xmlns:a="http://schemas.openxmlformats.org/drawingml/2006/main" xmlns:r="http://schemas.openxmlformats.org/officeDocument/2006/relationships" xmlns:p="http://schemas.openxmlformats.org/presentationml/2006/main">
  <p:tag name="NAME" val="Rectangle"/>
</p:tagLst>
</file>

<file path=ppt/tags/tag2.xml><?xml version="1.0" encoding="utf-8"?>
<p:tagLst xmlns:a="http://schemas.openxmlformats.org/drawingml/2006/main" xmlns:r="http://schemas.openxmlformats.org/officeDocument/2006/relationships" xmlns:p="http://schemas.openxmlformats.org/presentationml/2006/main">
  <p:tag name="NAME" val="Rectangle"/>
</p:tagLst>
</file>

<file path=ppt/tags/tag3.xml><?xml version="1.0" encoding="utf-8"?>
<p:tagLst xmlns:a="http://schemas.openxmlformats.org/drawingml/2006/main" xmlns:r="http://schemas.openxmlformats.org/officeDocument/2006/relationships" xmlns:p="http://schemas.openxmlformats.org/presentationml/2006/main">
  <p:tag name="NAME" val="Rectangle"/>
</p:tagLst>
</file>

<file path=ppt/tags/tag4.xml><?xml version="1.0" encoding="utf-8"?>
<p:tagLst xmlns:a="http://schemas.openxmlformats.org/drawingml/2006/main" xmlns:r="http://schemas.openxmlformats.org/officeDocument/2006/relationships" xmlns:p="http://schemas.openxmlformats.org/presentationml/2006/main">
  <p:tag name="NAME" val="Rectangle"/>
</p:tagLst>
</file>

<file path=ppt/tags/tag5.xml><?xml version="1.0" encoding="utf-8"?>
<p:tagLst xmlns:a="http://schemas.openxmlformats.org/drawingml/2006/main" xmlns:r="http://schemas.openxmlformats.org/officeDocument/2006/relationships" xmlns:p="http://schemas.openxmlformats.org/presentationml/2006/main">
  <p:tag name="NAME" val="Rectangle"/>
</p:tagLst>
</file>

<file path=ppt/tags/tag6.xml><?xml version="1.0" encoding="utf-8"?>
<p:tagLst xmlns:a="http://schemas.openxmlformats.org/drawingml/2006/main" xmlns:r="http://schemas.openxmlformats.org/officeDocument/2006/relationships" xmlns:p="http://schemas.openxmlformats.org/presentationml/2006/main">
  <p:tag name="NAME" val="Rectangle"/>
</p:tagLst>
</file>

<file path=ppt/tags/tag7.xml><?xml version="1.0" encoding="utf-8"?>
<p:tagLst xmlns:a="http://schemas.openxmlformats.org/drawingml/2006/main" xmlns:r="http://schemas.openxmlformats.org/officeDocument/2006/relationships" xmlns:p="http://schemas.openxmlformats.org/presentationml/2006/main">
  <p:tag name="NAME" val="Rectangle"/>
</p:tagLst>
</file>

<file path=ppt/tags/tag8.xml><?xml version="1.0" encoding="utf-8"?>
<p:tagLst xmlns:a="http://schemas.openxmlformats.org/drawingml/2006/main" xmlns:r="http://schemas.openxmlformats.org/officeDocument/2006/relationships" xmlns:p="http://schemas.openxmlformats.org/presentationml/2006/main">
  <p:tag name="NAME" val="Rectangle"/>
</p:tagLst>
</file>

<file path=ppt/tags/tag9.xml><?xml version="1.0" encoding="utf-8"?>
<p:tagLst xmlns:a="http://schemas.openxmlformats.org/drawingml/2006/main" xmlns:r="http://schemas.openxmlformats.org/officeDocument/2006/relationships" xmlns:p="http://schemas.openxmlformats.org/presentationml/2006/main">
  <p:tag name="NAME" val="Rectangle"/>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5B2BDCB8-2D38-4E51-A163-8CCC057C192A}" vid="{364663F6-3048-4148-8A89-BCA10B8400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832C47426ADC74D93EF372A62FB9BAD" ma:contentTypeVersion="10" ma:contentTypeDescription="Create a new document." ma:contentTypeScope="" ma:versionID="e5274a509963e80916afc4740cdfc343">
  <xsd:schema xmlns:xsd="http://www.w3.org/2001/XMLSchema" xmlns:xs="http://www.w3.org/2001/XMLSchema" xmlns:p="http://schemas.microsoft.com/office/2006/metadata/properties" xmlns:ns3="5b0674f2-b5bf-4678-bab1-6d747a7ef95f" targetNamespace="http://schemas.microsoft.com/office/2006/metadata/properties" ma:root="true" ma:fieldsID="6779f4324f0bee624c88410235ae230d" ns3:_="">
    <xsd:import namespace="5b0674f2-b5bf-4678-bab1-6d747a7ef95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0674f2-b5bf-4678-bab1-6d747a7ef9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5E8CDE-571F-4B3F-8D2C-102884099608}">
  <ds:schemaRefs>
    <ds:schemaRef ds:uri="http://schemas.microsoft.com/sharepoint/v3/contenttype/forms"/>
  </ds:schemaRefs>
</ds:datastoreItem>
</file>

<file path=customXml/itemProps2.xml><?xml version="1.0" encoding="utf-8"?>
<ds:datastoreItem xmlns:ds="http://schemas.openxmlformats.org/officeDocument/2006/customXml" ds:itemID="{FE0A53F1-A310-4456-AA69-F9187BA86170}">
  <ds:schemaRefs>
    <ds:schemaRef ds:uri="http://schemas.microsoft.com/office/2006/documentManagement/types"/>
    <ds:schemaRef ds:uri="http://schemas.microsoft.com/office/infopath/2007/PartnerControls"/>
    <ds:schemaRef ds:uri="http://purl.org/dc/dcmitype/"/>
    <ds:schemaRef ds:uri="http://purl.org/dc/terms/"/>
    <ds:schemaRef ds:uri="http://schemas.openxmlformats.org/package/2006/metadata/core-properties"/>
    <ds:schemaRef ds:uri="5b0674f2-b5bf-4678-bab1-6d747a7ef95f"/>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87B9E2C8-3A65-4089-8C3F-E7C4001EC9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0674f2-b5bf-4678-bab1-6d747a7ef9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5126</TotalTime>
  <Words>1470</Words>
  <Application>Microsoft Office PowerPoint</Application>
  <PresentationFormat>Widescreen</PresentationFormat>
  <Paragraphs>247</Paragraphs>
  <Slides>21</Slides>
  <Notes>10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32" baseType="lpstr">
      <vt:lpstr>Arial</vt:lpstr>
      <vt:lpstr>Arial Black</vt:lpstr>
      <vt:lpstr>Arial Narrow</vt:lpstr>
      <vt:lpstr>Calibri</vt:lpstr>
      <vt:lpstr>Calibri Light</vt:lpstr>
      <vt:lpstr>Gill Sans MT</vt:lpstr>
      <vt:lpstr>Trebuchet MS</vt:lpstr>
      <vt:lpstr>Wingdings</vt:lpstr>
      <vt:lpstr>1_Office Theme</vt:lpstr>
      <vt:lpstr>Office Theme</vt:lpstr>
      <vt:lpstr>think-cell Slide</vt:lpstr>
      <vt:lpstr>PowerPoint Presentation</vt:lpstr>
      <vt:lpstr>Coastal and Marine Tourism (CMT) focuses on recreational activities along the coastal zone and/or the marine environment</vt:lpstr>
      <vt:lpstr>PowerPoint Presentation</vt:lpstr>
      <vt:lpstr>PowerPoint Presentation</vt:lpstr>
      <vt:lpstr>Vision Statement</vt:lpstr>
      <vt:lpstr>PowerPoint Presentation</vt:lpstr>
      <vt:lpstr>PowerPoint Presentation</vt:lpstr>
      <vt:lpstr>Institutional arrangements  </vt:lpstr>
      <vt:lpstr>Northern Cape - Project information</vt:lpstr>
      <vt:lpstr>Northern Cape - Project information </vt:lpstr>
      <vt:lpstr>Northern Cape - Project information</vt:lpstr>
      <vt:lpstr>Northern Cape - Project information </vt:lpstr>
      <vt:lpstr>  Northern Cape Job Opportunities</vt:lpstr>
      <vt:lpstr>TOURISM planning documents </vt:lpstr>
      <vt:lpstr>Northern Cape Master Plans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Kiera Schoeman</dc:creator>
  <cp:lastModifiedBy>Letlhogonolo Setlhabi</cp:lastModifiedBy>
  <cp:revision>248</cp:revision>
  <dcterms:created xsi:type="dcterms:W3CDTF">2020-05-28T16:02:55Z</dcterms:created>
  <dcterms:modified xsi:type="dcterms:W3CDTF">2024-10-17T09:01:59Z</dcterms:modified>
</cp:coreProperties>
</file>