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0" r:id="rId4"/>
    <p:sldId id="261" r:id="rId5"/>
    <p:sldId id="263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5"/>
  </p:normalViewPr>
  <p:slideViewPr>
    <p:cSldViewPr snapToGrid="0">
      <p:cViewPr varScale="1">
        <p:scale>
          <a:sx n="67" d="100"/>
          <a:sy n="67" d="100"/>
        </p:scale>
        <p:origin x="5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3482E-8D45-0148-948C-9AB11A3F54C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1FC27-B318-054C-A3D9-CA15A183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7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1FC27-B318-054C-A3D9-CA15A183D9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1533A-85C7-4961-CDA8-7A4481C4D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FD38FF-D9E8-2AFC-5D6F-3064BA2D2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0B208-64D9-1729-9431-6319AEB2A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7DFA-08A7-7243-AF40-C673E9A6291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DCA29-50CD-4073-F0A1-5A145884B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16919-1E46-7DEB-F4E0-93BAA9EE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8593-AEA0-B147-BA90-CA43E404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FD994-660C-9EF2-112D-26FBB704D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2CE9A-806A-A2CD-24EF-7E2451203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3F1C8-7428-8372-5D9D-B062C7652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7DFA-08A7-7243-AF40-C673E9A6291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FE929-52EC-1AFC-48A6-831A9D3D7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FF8E3-2E89-F741-6E72-4A4CA127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8593-AEA0-B147-BA90-CA43E404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9151F5-18E8-08AD-99CB-508F1599C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89DB7F-9E9F-01E2-D7AB-88CCA3277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C94E3-4D32-EB27-9A99-8F7F07DAD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7DFA-08A7-7243-AF40-C673E9A6291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72535-7E17-492E-6D2B-0B35C0F77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1FE67-EC83-7A70-2AA7-50A079882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8593-AEA0-B147-BA90-CA43E404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6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B2DA7-BDA7-3582-EFFA-1F8678464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EA9FF-25A8-DA7D-BF93-E426022E0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AC849-C4B8-FAFD-2457-EE7807D8F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7DFA-08A7-7243-AF40-C673E9A6291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EC01E-6822-D51A-23E5-B49030221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48400-C90B-62B5-9A08-74FD8F58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8593-AEA0-B147-BA90-CA43E404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2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551E3-3D8F-0788-7683-EE3FDC07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565C0-CC0B-5B4C-AD43-F899103CC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9E985-89C5-9221-C7F7-28FA641AD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7DFA-08A7-7243-AF40-C673E9A6291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DFB3E-F090-7CFB-D473-2419893D3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FC2CD-1A65-9639-0B9F-DF6464EBA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8593-AEA0-B147-BA90-CA43E404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3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65FBA-52E3-519C-F425-FE6F4BC68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A61C1-8A7E-6128-C7B5-A31797D3D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F67FB6-CD2C-88EC-57D9-2CB51DB14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7D345-CD7E-9755-BB24-1E0D78E5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7DFA-08A7-7243-AF40-C673E9A6291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AC63F-DAA9-7DC3-ED99-4FBBDFF9E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73945-A468-38E3-A844-910C1E9C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8593-AEA0-B147-BA90-CA43E404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969E3-CCF7-FA4F-2D15-5C0EEE7F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B2371-555C-657B-8499-F658E0366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7DCB61-A58C-0106-50BA-ADE8B2BDA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0207E9-E703-B182-6D0E-26B058C2E2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73068C-55CC-4173-402B-1E94695F9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E97E86-428A-F01B-6599-A36FE835D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7DFA-08A7-7243-AF40-C673E9A6291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6288FD-BE44-674C-B97E-40BADDDCA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53D237-7275-0178-AFB1-EF01C4DCD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8593-AEA0-B147-BA90-CA43E404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3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6AE7B-8A78-DB21-9147-2B8A989BF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BF9779-D32E-D522-808E-5CEDB4257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7DFA-08A7-7243-AF40-C673E9A6291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1FE66E-06D6-2C9A-FAD8-368B770A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205D64-D90C-DFED-F45C-E40106CB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8593-AEA0-B147-BA90-CA43E404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1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A174D9-6954-D024-ED1E-90834579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7DFA-08A7-7243-AF40-C673E9A6291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54908-0D96-99A3-7474-CB10733B6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93F20-9A20-F7B0-94C7-206EB44B7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8593-AEA0-B147-BA90-CA43E404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34AE-45F7-1505-A76E-F61A6BB8A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DF6AB-40B2-AC15-2CD2-ACB7A65C5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3E8EA-E063-876A-215C-D044A2733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1AE91-CD0E-7CA1-39F4-9D745F254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7DFA-08A7-7243-AF40-C673E9A6291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1BF98-29F9-BA61-9951-B543D3FAE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7F252-C2FE-A29C-D07B-C42811B5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8593-AEA0-B147-BA90-CA43E404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63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D7133-F135-2E07-64A9-E8191EC05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F1C79A-28A7-8675-A855-384393D2B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0EF8A-A834-A6DF-F36D-ED3967A64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344C7-9B76-2087-A535-6BC3D23F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7DFA-08A7-7243-AF40-C673E9A6291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EDA52-A837-012A-5031-BDAFC0BD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B540A-60EB-B6EB-ADAC-0BDE457B4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8593-AEA0-B147-BA90-CA43E404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2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44EDDC-7292-72C8-09B9-1067D029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5A51D-D8E3-7EE1-DE46-7BD211E7C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4B470-6444-04EB-1D0A-D32B1C617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1B7DFA-08A7-7243-AF40-C673E9A62918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D0F47-BDB3-B1AD-8019-06E7BBE09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70E68-2619-2DA5-4D7C-C6250CA5B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DD8593-AEA0-B147-BA90-CA43E404B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1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everal boats in the water&#10;&#10;Description automatically generated">
            <a:extLst>
              <a:ext uri="{FF2B5EF4-FFF2-40B4-BE49-F238E27FC236}">
                <a16:creationId xmlns:a16="http://schemas.microsoft.com/office/drawing/2014/main" id="{A5720693-4B1D-9FEA-C746-F338037D257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72EBD5-06E3-A05B-A9C4-AF29F8CAA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629444"/>
            <a:ext cx="9791700" cy="2900518"/>
          </a:xfrm>
        </p:spPr>
        <p:txBody>
          <a:bodyPr>
            <a:normAutofit fontScale="90000"/>
          </a:bodyPr>
          <a:lstStyle/>
          <a:p>
            <a:r>
              <a:rPr lang="en-ZA" dirty="0">
                <a:solidFill>
                  <a:srgbClr val="FFFFFF"/>
                </a:solidFill>
              </a:rPr>
              <a:t>Blue Heritage: </a:t>
            </a:r>
            <a:br>
              <a:rPr lang="en-ZA" sz="5100" dirty="0">
                <a:solidFill>
                  <a:srgbClr val="FFFFFF"/>
                </a:solidFill>
              </a:rPr>
            </a:br>
            <a:r>
              <a:rPr lang="en-ZA" sz="5100" dirty="0">
                <a:solidFill>
                  <a:srgbClr val="FFFFFF"/>
                </a:solidFill>
              </a:rPr>
              <a:t>Cultivating Wellbeing and Sustainable Tourism along the Northern Cape Coast</a:t>
            </a:r>
            <a:endParaRPr lang="en-US" sz="51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3CEDA-0EBF-53C6-9FD9-0F488EE24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Autofit/>
          </a:bodyPr>
          <a:lstStyle/>
          <a:p>
            <a:r>
              <a:rPr lang="en-US" sz="2500" dirty="0">
                <a:solidFill>
                  <a:srgbClr val="FFFFFF"/>
                </a:solidFill>
              </a:rPr>
              <a:t>Dr. Jessica Thornton</a:t>
            </a:r>
          </a:p>
          <a:p>
            <a:r>
              <a:rPr lang="en-US" sz="2500" dirty="0">
                <a:solidFill>
                  <a:srgbClr val="FFFFFF"/>
                </a:solidFill>
              </a:rPr>
              <a:t>Ocean Cultures and Heritage</a:t>
            </a:r>
          </a:p>
          <a:p>
            <a:r>
              <a:rPr lang="en-US" sz="2500" dirty="0">
                <a:solidFill>
                  <a:srgbClr val="FFFFFF"/>
                </a:solidFill>
              </a:rPr>
              <a:t>Institute for Coastal Marine Research</a:t>
            </a:r>
          </a:p>
          <a:p>
            <a:r>
              <a:rPr lang="en-US" sz="2500" dirty="0">
                <a:solidFill>
                  <a:srgbClr val="FFFFFF"/>
                </a:solidFill>
              </a:rPr>
              <a:t>Nelson Mandela University</a:t>
            </a:r>
          </a:p>
          <a:p>
            <a:r>
              <a:rPr lang="en-US" sz="2500" dirty="0" err="1">
                <a:solidFill>
                  <a:srgbClr val="FFFFFF"/>
                </a:solidFill>
              </a:rPr>
              <a:t>Jessica.Thornton@mandela.ac.za</a:t>
            </a:r>
            <a:endParaRPr lang="en-US" sz="2500" dirty="0">
              <a:solidFill>
                <a:srgbClr val="FFFFFF"/>
              </a:solidFill>
            </a:endParaRPr>
          </a:p>
        </p:txBody>
      </p:sp>
      <p:pic>
        <p:nvPicPr>
          <p:cNvPr id="9" name="Picture 8" descr="A blue background with yellow text&#10;&#10;Description automatically generated">
            <a:extLst>
              <a:ext uri="{FF2B5EF4-FFF2-40B4-BE49-F238E27FC236}">
                <a16:creationId xmlns:a16="http://schemas.microsoft.com/office/drawing/2014/main" id="{0FFBC19F-99DE-62CB-0578-C4156B2AC15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460979" y="5397019"/>
            <a:ext cx="1460979" cy="1460979"/>
          </a:xfrm>
          <a:prstGeom prst="rect">
            <a:avLst/>
          </a:prstGeom>
        </p:spPr>
      </p:pic>
      <p:pic>
        <p:nvPicPr>
          <p:cNvPr id="11" name="Picture 10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2201ECAB-F701-3FE6-C175-3B3095EFF24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0" y="5397020"/>
            <a:ext cx="1460979" cy="146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63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hite building with blue and white signs&#10;&#10;Description automatically generated">
            <a:extLst>
              <a:ext uri="{FF2B5EF4-FFF2-40B4-BE49-F238E27FC236}">
                <a16:creationId xmlns:a16="http://schemas.microsoft.com/office/drawing/2014/main" id="{0B270012-187C-3680-BAE6-9B3C8AFD23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82" b="-1"/>
          <a:stretch/>
        </p:blipFill>
        <p:spPr>
          <a:xfrm>
            <a:off x="3390592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85AA26-90FE-87D3-0E1C-FBD1A134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ZA" sz="4000"/>
              <a:t>Cultural and Heritage Tourism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0C51E-267A-EBEA-96C5-FBEA139D0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Z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Highlighting Local Heritage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ZA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Z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Healing Tourism and Storytelling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ZA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Z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Community Engagement in Tourism Planning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ZA" sz="2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ZA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Blue Spaces for wellbeing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ZA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ZA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Gendered Perceptions of the Ocean</a:t>
            </a:r>
            <a:r>
              <a:rPr lang="en-ZA" sz="2000" dirty="0">
                <a:effectLst/>
              </a:rPr>
              <a:t> </a:t>
            </a:r>
            <a:endParaRPr lang="en-ZA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1528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BA0F4-DB5B-8CD2-F77A-7EE6AE39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ZA" sz="4000"/>
              <a:t>Sustainable Tourism and Conservation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2E01B-080C-7F51-44EA-15A14CC72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Z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Aligning Development with Sustainability:</a:t>
            </a: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Z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Eco-Tourism through MPAs</a:t>
            </a: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Z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Involving Communities in Conservation Efforts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Z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Promoting Sustainable Practices:</a:t>
            </a: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Z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Adopt low-impact tourism models</a:t>
            </a: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Z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Integrate green practices</a:t>
            </a:r>
          </a:p>
          <a:p>
            <a:endParaRPr lang="en-US" sz="2000" dirty="0"/>
          </a:p>
        </p:txBody>
      </p:sp>
      <p:pic>
        <p:nvPicPr>
          <p:cNvPr id="5" name="Picture 4" descr="A small town with a small house and a small tree&#10;&#10;Description automatically generated with low confidence">
            <a:extLst>
              <a:ext uri="{FF2B5EF4-FFF2-40B4-BE49-F238E27FC236}">
                <a16:creationId xmlns:a16="http://schemas.microsoft.com/office/drawing/2014/main" id="{E1223E30-D2A9-B14A-2767-ADA23C9715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717" r="17883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72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B65C0385-5E30-4D2E-AF9F-4639659D3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yellow sign in the desert&#10;&#10;Description automatically generated">
            <a:extLst>
              <a:ext uri="{FF2B5EF4-FFF2-40B4-BE49-F238E27FC236}">
                <a16:creationId xmlns:a16="http://schemas.microsoft.com/office/drawing/2014/main" id="{6278C884-E383-2751-E92D-7348A94105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52" r="17538" b="2"/>
          <a:stretch/>
        </p:blipFill>
        <p:spPr>
          <a:xfrm>
            <a:off x="20" y="1666568"/>
            <a:ext cx="6106195" cy="5191432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335820B-3A29-42C5-AA8D-10ECA43CD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AC1F5-494F-72EC-BEAB-D344A5779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52766"/>
            <a:ext cx="10591999" cy="1023584"/>
          </a:xfrm>
        </p:spPr>
        <p:txBody>
          <a:bodyPr>
            <a:normAutofit/>
          </a:bodyPr>
          <a:lstStyle/>
          <a:p>
            <a:r>
              <a:rPr lang="en-ZA" sz="4000"/>
              <a:t>Investment Attraction and Infrastructure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06950-F9EE-F0E2-CFB5-F2DBA3A4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8" y="2249766"/>
            <a:ext cx="4550391" cy="40703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ZA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Attracting Investment for Tourism Infrastructure:</a:t>
            </a: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ZA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Public-Private Partnerships</a:t>
            </a: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ZA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Leveraging International Markets</a:t>
            </a:r>
          </a:p>
          <a:p>
            <a:pPr marL="0" indent="0">
              <a:buNone/>
            </a:pPr>
            <a:r>
              <a:rPr lang="en-ZA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Implementing the 2017 Tourism Strategy:</a:t>
            </a: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ZA" sz="17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ZA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ourism hubs at places like Port </a:t>
            </a:r>
            <a:r>
              <a:rPr lang="en-ZA" sz="17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Nolloth</a:t>
            </a:r>
            <a:r>
              <a:rPr lang="en-ZA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Alexander Bay</a:t>
            </a:r>
          </a:p>
          <a:p>
            <a:pPr marL="0" indent="0">
              <a:buNone/>
            </a:pPr>
            <a:r>
              <a:rPr lang="en-ZA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Participatory tourism development</a:t>
            </a:r>
            <a:r>
              <a:rPr lang="en-ZA" sz="17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ZA" sz="17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ZA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Involving Communities in Tourism Planning-</a:t>
            </a: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ZA" sz="17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n-ZA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o-management frameworks</a:t>
            </a: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ZA" sz="1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Job Creation and Training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768508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cleaning the beach&#10;&#10;Description automatically generated">
            <a:extLst>
              <a:ext uri="{FF2B5EF4-FFF2-40B4-BE49-F238E27FC236}">
                <a16:creationId xmlns:a16="http://schemas.microsoft.com/office/drawing/2014/main" id="{54EBB86E-D9DB-5D7B-466E-096FCAC114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84" r="-1" b="-1"/>
          <a:stretch/>
        </p:blipFill>
        <p:spPr>
          <a:xfrm>
            <a:off x="3357510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83EDD-0D43-54B0-8199-1CD7A3DF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ZA" sz="3700"/>
              <a:t>Quality Assurance and Visitor Satisfaction</a:t>
            </a:r>
            <a:endParaRPr lang="en-US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900D9-C039-C677-F5E2-649ADC155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63" y="2434201"/>
            <a:ext cx="4843461" cy="40586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ZA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Ensuring Quality and Safety in Tourism Experiences:</a:t>
            </a: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ZA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Develop standards for hospitality, guided tours, and eco-tourism activities</a:t>
            </a: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ZA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Regular monitoring and evaluation of tourism initiatives</a:t>
            </a:r>
          </a:p>
          <a:p>
            <a:pPr marL="0" indent="0">
              <a:buNone/>
            </a:pPr>
            <a:r>
              <a:rPr lang="en-ZA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Promoting Safety and Wellbeing:</a:t>
            </a: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ZA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Establish safety protocols and visitor education to mitigate risks and provide peace of mind for tourists.</a:t>
            </a:r>
          </a:p>
          <a:p>
            <a:pPr marL="0" indent="0">
              <a:buNone/>
            </a:pPr>
            <a:r>
              <a:rPr lang="en-ZA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Marketing and Promotion:</a:t>
            </a:r>
          </a:p>
          <a:p>
            <a:pPr lvl="1"/>
            <a:r>
              <a:rPr lang="en-ZA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Developing a Marketing Strategy-</a:t>
            </a: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ZA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ZA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argeted marketing campaign </a:t>
            </a:r>
          </a:p>
          <a:p>
            <a:pPr marL="1257300" lvl="2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ZA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ZA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igital platforms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ZA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Storytelling as a Marketing Tool:</a:t>
            </a:r>
          </a:p>
          <a:p>
            <a:pPr marL="800100" lvl="1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ZA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Stories about fishing communities, Nama traditions, and healing rituals will resonate with audiences seeking authentic travel experiences.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4329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tanding on a beach&#10;&#10;Description automatically generated">
            <a:extLst>
              <a:ext uri="{FF2B5EF4-FFF2-40B4-BE49-F238E27FC236}">
                <a16:creationId xmlns:a16="http://schemas.microsoft.com/office/drawing/2014/main" id="{32D4601E-0509-DBAB-AF7A-73D0122CE0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6068" b="96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DC0F2E-D465-441F-7F6C-A5EE82D5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04045-B39D-DD4A-46A0-7085DCDE3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>
                <a:solidFill>
                  <a:srgbClr val="FFFFFF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ZA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ustainable tourism, community engagement, and wellbeing</a:t>
            </a:r>
          </a:p>
          <a:p>
            <a:pPr marL="0" indent="0">
              <a:buNone/>
            </a:pPr>
            <a:endParaRPr lang="en-ZA" dirty="0">
              <a:solidFill>
                <a:srgbClr val="FFFFFF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ZA" dirty="0">
                <a:solidFill>
                  <a:srgbClr val="FFFFFF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n-ZA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nsuring communities benefit and heritage is preserved for future generations.</a:t>
            </a:r>
            <a:r>
              <a:rPr lang="en-ZA" dirty="0">
                <a:solidFill>
                  <a:srgbClr val="FFFFFF"/>
                </a:solidFill>
                <a:effectLst/>
              </a:rPr>
              <a:t> </a:t>
            </a:r>
          </a:p>
          <a:p>
            <a:pPr marL="0" indent="0">
              <a:buNone/>
            </a:pPr>
            <a:endParaRPr lang="en-ZA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ZA">
                <a:solidFill>
                  <a:srgbClr val="FFFFFF"/>
                </a:solidFill>
              </a:rPr>
              <a:t>Thank you!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7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254</Words>
  <Application>Microsoft Office PowerPoint</Application>
  <PresentationFormat>Widescreen</PresentationFormat>
  <Paragraphs>52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Symbol</vt:lpstr>
      <vt:lpstr>Office Theme</vt:lpstr>
      <vt:lpstr>Blue Heritage:  Cultivating Wellbeing and Sustainable Tourism along the Northern Cape Coast</vt:lpstr>
      <vt:lpstr>Cultural and Heritage Tourism</vt:lpstr>
      <vt:lpstr>Sustainable Tourism and Conservation</vt:lpstr>
      <vt:lpstr>Investment Attraction and Infrastructure</vt:lpstr>
      <vt:lpstr>Quality Assurance and Visitor Satisfaction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Thornton, Jessica (Dr) (Summerstrand Campus South)</dc:creator>
  <cp:lastModifiedBy>Letlhogonolo Setlhabi</cp:lastModifiedBy>
  <cp:revision>1</cp:revision>
  <dcterms:created xsi:type="dcterms:W3CDTF">2024-10-14T07:55:46Z</dcterms:created>
  <dcterms:modified xsi:type="dcterms:W3CDTF">2024-10-16T15:45:44Z</dcterms:modified>
</cp:coreProperties>
</file>