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4379" r:id="rId4"/>
    <p:sldId id="4380" r:id="rId5"/>
    <p:sldId id="4388" r:id="rId6"/>
    <p:sldId id="4384" r:id="rId7"/>
    <p:sldId id="4381" r:id="rId8"/>
    <p:sldId id="4389" r:id="rId9"/>
    <p:sldId id="4382" r:id="rId10"/>
    <p:sldId id="4383" r:id="rId11"/>
    <p:sldId id="4385" r:id="rId12"/>
    <p:sldId id="4386" r:id="rId13"/>
    <p:sldId id="4387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E1B1B-B67F-4B4C-B553-91AFF7F14A9A}" v="9" dt="2024-10-11T14:04:59.2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31" autoAdjust="0"/>
    <p:restoredTop sz="94765"/>
  </p:normalViewPr>
  <p:slideViewPr>
    <p:cSldViewPr snapToGrid="0">
      <p:cViewPr varScale="1">
        <p:scale>
          <a:sx n="67" d="100"/>
          <a:sy n="67" d="100"/>
        </p:scale>
        <p:origin x="8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69EFC2-53AF-4C36-976C-89DE96E389E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1751A03-F745-4CAB-93A9-7AD22CA13B5D}">
      <dgm:prSet/>
      <dgm:spPr/>
      <dgm:t>
        <a:bodyPr/>
        <a:lstStyle/>
        <a:p>
          <a:r>
            <a:rPr lang="en-ZA"/>
            <a:t>promote responsible aquaculture development;</a:t>
          </a:r>
          <a:endParaRPr lang="en-US"/>
        </a:p>
      </dgm:t>
    </dgm:pt>
    <dgm:pt modelId="{05CA939F-454F-4A3A-AE41-A00EBEFE9CDF}" type="parTrans" cxnId="{840DD8EB-A5FD-44E4-9002-CFEAF86C7641}">
      <dgm:prSet/>
      <dgm:spPr/>
      <dgm:t>
        <a:bodyPr/>
        <a:lstStyle/>
        <a:p>
          <a:endParaRPr lang="en-US"/>
        </a:p>
      </dgm:t>
    </dgm:pt>
    <dgm:pt modelId="{CC624990-EDC2-4F01-8225-827D1819CAB8}" type="sibTrans" cxnId="{840DD8EB-A5FD-44E4-9002-CFEAF86C7641}">
      <dgm:prSet/>
      <dgm:spPr/>
      <dgm:t>
        <a:bodyPr/>
        <a:lstStyle/>
        <a:p>
          <a:endParaRPr lang="en-US"/>
        </a:p>
      </dgm:t>
    </dgm:pt>
    <dgm:pt modelId="{09D9417C-DAD4-4045-98C8-E5E6B6C7C015}">
      <dgm:prSet/>
      <dgm:spPr/>
      <dgm:t>
        <a:bodyPr/>
        <a:lstStyle/>
        <a:p>
          <a:r>
            <a:rPr lang="en-ZA"/>
            <a:t>promote the development and management of an aquaculture sector;</a:t>
          </a:r>
          <a:endParaRPr lang="en-US"/>
        </a:p>
      </dgm:t>
    </dgm:pt>
    <dgm:pt modelId="{E2179A36-E44C-48FB-A7B3-4BD7AAC339BB}" type="parTrans" cxnId="{5DEC6D33-D622-48B2-AF9A-BAAF963358DD}">
      <dgm:prSet/>
      <dgm:spPr/>
      <dgm:t>
        <a:bodyPr/>
        <a:lstStyle/>
        <a:p>
          <a:endParaRPr lang="en-US"/>
        </a:p>
      </dgm:t>
    </dgm:pt>
    <dgm:pt modelId="{BD7B0C06-B76B-4A08-9AE7-AAA84C3CB0B1}" type="sibTrans" cxnId="{5DEC6D33-D622-48B2-AF9A-BAAF963358DD}">
      <dgm:prSet/>
      <dgm:spPr/>
      <dgm:t>
        <a:bodyPr/>
        <a:lstStyle/>
        <a:p>
          <a:endParaRPr lang="en-US"/>
        </a:p>
      </dgm:t>
    </dgm:pt>
    <dgm:pt modelId="{D9B51BDF-6D56-47E4-A969-33B6E10828E3}">
      <dgm:prSet/>
      <dgm:spPr/>
      <dgm:t>
        <a:bodyPr/>
        <a:lstStyle/>
        <a:p>
          <a:r>
            <a:rPr lang="en-ZA"/>
            <a:t>promote coordination of aquaculture research and development activities;</a:t>
          </a:r>
          <a:endParaRPr lang="en-US"/>
        </a:p>
      </dgm:t>
    </dgm:pt>
    <dgm:pt modelId="{1C7298AF-C41B-47DD-94FF-7F91E52F3CCA}" type="parTrans" cxnId="{3F14AB6E-7355-4BD5-992E-4DA643ED8BE5}">
      <dgm:prSet/>
      <dgm:spPr/>
      <dgm:t>
        <a:bodyPr/>
        <a:lstStyle/>
        <a:p>
          <a:endParaRPr lang="en-US"/>
        </a:p>
      </dgm:t>
    </dgm:pt>
    <dgm:pt modelId="{DC2345A5-99E5-4267-9F27-B29BBD60A4BC}" type="sibTrans" cxnId="{3F14AB6E-7355-4BD5-992E-4DA643ED8BE5}">
      <dgm:prSet/>
      <dgm:spPr/>
      <dgm:t>
        <a:bodyPr/>
        <a:lstStyle/>
        <a:p>
          <a:endParaRPr lang="en-US"/>
        </a:p>
      </dgm:t>
    </dgm:pt>
    <dgm:pt modelId="{5E490568-7B97-48AC-BCA3-F68CFE192FCF}">
      <dgm:prSet/>
      <dgm:spPr/>
      <dgm:t>
        <a:bodyPr/>
        <a:lstStyle/>
        <a:p>
          <a:r>
            <a:rPr lang="en-ZA"/>
            <a:t>enable the aquaculture sector to be regulated more effectively;</a:t>
          </a:r>
          <a:endParaRPr lang="en-US"/>
        </a:p>
      </dgm:t>
    </dgm:pt>
    <dgm:pt modelId="{59F29E9F-DE82-4583-A627-D1A487CAC5BE}" type="parTrans" cxnId="{39B09BC1-4A9B-4E5F-923E-0A2C679020A7}">
      <dgm:prSet/>
      <dgm:spPr/>
      <dgm:t>
        <a:bodyPr/>
        <a:lstStyle/>
        <a:p>
          <a:endParaRPr lang="en-US"/>
        </a:p>
      </dgm:t>
    </dgm:pt>
    <dgm:pt modelId="{7CA6CB34-FEF1-4BB7-A7F5-B011B4E3C01C}" type="sibTrans" cxnId="{39B09BC1-4A9B-4E5F-923E-0A2C679020A7}">
      <dgm:prSet/>
      <dgm:spPr/>
      <dgm:t>
        <a:bodyPr/>
        <a:lstStyle/>
        <a:p>
          <a:endParaRPr lang="en-US"/>
        </a:p>
      </dgm:t>
    </dgm:pt>
    <dgm:pt modelId="{87D547BF-D05C-4F1F-8E09-4F12CE6D8EB9}">
      <dgm:prSet/>
      <dgm:spPr/>
      <dgm:t>
        <a:bodyPr/>
        <a:lstStyle/>
        <a:p>
          <a:r>
            <a:rPr lang="en-ZA"/>
            <a:t>promote transformation of the aquaculture sector;</a:t>
          </a:r>
          <a:endParaRPr lang="en-US"/>
        </a:p>
      </dgm:t>
    </dgm:pt>
    <dgm:pt modelId="{8158079F-CA66-4C58-A1EE-3F9AE2189CD9}" type="parTrans" cxnId="{1EBC92D4-8026-4057-A876-184BAA32D6A2}">
      <dgm:prSet/>
      <dgm:spPr/>
      <dgm:t>
        <a:bodyPr/>
        <a:lstStyle/>
        <a:p>
          <a:endParaRPr lang="en-US"/>
        </a:p>
      </dgm:t>
    </dgm:pt>
    <dgm:pt modelId="{93D6BF3B-E4ED-4044-A914-E3C9CE8C639D}" type="sibTrans" cxnId="{1EBC92D4-8026-4057-A876-184BAA32D6A2}">
      <dgm:prSet/>
      <dgm:spPr/>
      <dgm:t>
        <a:bodyPr/>
        <a:lstStyle/>
        <a:p>
          <a:endParaRPr lang="en-US"/>
        </a:p>
      </dgm:t>
    </dgm:pt>
    <dgm:pt modelId="{12A67D81-4705-4687-A7A3-3018367303CF}">
      <dgm:prSet/>
      <dgm:spPr/>
      <dgm:t>
        <a:bodyPr/>
        <a:lstStyle/>
        <a:p>
          <a:r>
            <a:rPr lang="en-ZA"/>
            <a:t>promote investment into the aquaculture sector;</a:t>
          </a:r>
          <a:endParaRPr lang="en-US"/>
        </a:p>
      </dgm:t>
    </dgm:pt>
    <dgm:pt modelId="{4F63141F-0515-416E-AA29-65B3C3342351}" type="parTrans" cxnId="{D71E311D-40BA-4708-B42D-AA38F662F102}">
      <dgm:prSet/>
      <dgm:spPr/>
      <dgm:t>
        <a:bodyPr/>
        <a:lstStyle/>
        <a:p>
          <a:endParaRPr lang="en-US"/>
        </a:p>
      </dgm:t>
    </dgm:pt>
    <dgm:pt modelId="{6DDBDED2-C461-4D2B-BA52-DE0E15573033}" type="sibTrans" cxnId="{D71E311D-40BA-4708-B42D-AA38F662F102}">
      <dgm:prSet/>
      <dgm:spPr/>
      <dgm:t>
        <a:bodyPr/>
        <a:lstStyle/>
        <a:p>
          <a:endParaRPr lang="en-US"/>
        </a:p>
      </dgm:t>
    </dgm:pt>
    <dgm:pt modelId="{D7C8926C-4F97-4218-9DDE-DC977ED2894A}">
      <dgm:prSet/>
      <dgm:spPr/>
      <dgm:t>
        <a:bodyPr/>
        <a:lstStyle/>
        <a:p>
          <a:r>
            <a:rPr lang="en-ZA"/>
            <a:t>promote aquaculture as a farming activity; and</a:t>
          </a:r>
          <a:endParaRPr lang="en-US"/>
        </a:p>
      </dgm:t>
    </dgm:pt>
    <dgm:pt modelId="{ABA7B463-7CCB-43B0-BC9C-9BD1F5A345B5}" type="parTrans" cxnId="{AC39D770-EE22-4BA1-8B25-795C577B9EA5}">
      <dgm:prSet/>
      <dgm:spPr/>
      <dgm:t>
        <a:bodyPr/>
        <a:lstStyle/>
        <a:p>
          <a:endParaRPr lang="en-US"/>
        </a:p>
      </dgm:t>
    </dgm:pt>
    <dgm:pt modelId="{FEC3B40A-FD02-474F-A673-A8AF3C9978B2}" type="sibTrans" cxnId="{AC39D770-EE22-4BA1-8B25-795C577B9EA5}">
      <dgm:prSet/>
      <dgm:spPr/>
      <dgm:t>
        <a:bodyPr/>
        <a:lstStyle/>
        <a:p>
          <a:endParaRPr lang="en-US"/>
        </a:p>
      </dgm:t>
    </dgm:pt>
    <dgm:pt modelId="{8A1AB759-F1F6-4FDE-9352-A7633B7D7C69}">
      <dgm:prSet/>
      <dgm:spPr/>
      <dgm:t>
        <a:bodyPr/>
        <a:lstStyle/>
        <a:p>
          <a:r>
            <a:rPr lang="en-ZA"/>
            <a:t>make provision for appropriate support services.</a:t>
          </a:r>
          <a:endParaRPr lang="en-US"/>
        </a:p>
      </dgm:t>
    </dgm:pt>
    <dgm:pt modelId="{D1A86A83-75E4-46D5-84E6-4DAA08A99210}" type="parTrans" cxnId="{ECD9E4DE-7202-46CF-8C10-6E8383D08D6D}">
      <dgm:prSet/>
      <dgm:spPr/>
      <dgm:t>
        <a:bodyPr/>
        <a:lstStyle/>
        <a:p>
          <a:endParaRPr lang="en-US"/>
        </a:p>
      </dgm:t>
    </dgm:pt>
    <dgm:pt modelId="{CE2E3D70-B77E-409B-A76C-CDED2CEB1080}" type="sibTrans" cxnId="{ECD9E4DE-7202-46CF-8C10-6E8383D08D6D}">
      <dgm:prSet/>
      <dgm:spPr/>
      <dgm:t>
        <a:bodyPr/>
        <a:lstStyle/>
        <a:p>
          <a:endParaRPr lang="en-US"/>
        </a:p>
      </dgm:t>
    </dgm:pt>
    <dgm:pt modelId="{7FC456B4-0C37-4C45-B596-CA0AC28DD680}" type="pres">
      <dgm:prSet presAssocID="{3769EFC2-53AF-4C36-976C-89DE96E389E2}" presName="diagram" presStyleCnt="0">
        <dgm:presLayoutVars>
          <dgm:dir/>
          <dgm:resizeHandles val="exact"/>
        </dgm:presLayoutVars>
      </dgm:prSet>
      <dgm:spPr/>
    </dgm:pt>
    <dgm:pt modelId="{D2CD9275-1AC2-4982-9740-3BF718F2EB87}" type="pres">
      <dgm:prSet presAssocID="{B1751A03-F745-4CAB-93A9-7AD22CA13B5D}" presName="node" presStyleLbl="node1" presStyleIdx="0" presStyleCnt="8">
        <dgm:presLayoutVars>
          <dgm:bulletEnabled val="1"/>
        </dgm:presLayoutVars>
      </dgm:prSet>
      <dgm:spPr/>
    </dgm:pt>
    <dgm:pt modelId="{C68094CE-FA88-41B7-A006-19486DA62C84}" type="pres">
      <dgm:prSet presAssocID="{CC624990-EDC2-4F01-8225-827D1819CAB8}" presName="sibTrans" presStyleCnt="0"/>
      <dgm:spPr/>
    </dgm:pt>
    <dgm:pt modelId="{582E51F3-7F21-4AF0-83A1-214848B3B488}" type="pres">
      <dgm:prSet presAssocID="{09D9417C-DAD4-4045-98C8-E5E6B6C7C015}" presName="node" presStyleLbl="node1" presStyleIdx="1" presStyleCnt="8">
        <dgm:presLayoutVars>
          <dgm:bulletEnabled val="1"/>
        </dgm:presLayoutVars>
      </dgm:prSet>
      <dgm:spPr/>
    </dgm:pt>
    <dgm:pt modelId="{35067FED-59D1-4312-B250-5837E464C6CA}" type="pres">
      <dgm:prSet presAssocID="{BD7B0C06-B76B-4A08-9AE7-AAA84C3CB0B1}" presName="sibTrans" presStyleCnt="0"/>
      <dgm:spPr/>
    </dgm:pt>
    <dgm:pt modelId="{3B672FDA-B001-41B3-82E3-E476B35462F6}" type="pres">
      <dgm:prSet presAssocID="{D9B51BDF-6D56-47E4-A969-33B6E10828E3}" presName="node" presStyleLbl="node1" presStyleIdx="2" presStyleCnt="8">
        <dgm:presLayoutVars>
          <dgm:bulletEnabled val="1"/>
        </dgm:presLayoutVars>
      </dgm:prSet>
      <dgm:spPr/>
    </dgm:pt>
    <dgm:pt modelId="{79EA777F-F5F0-41E2-AB81-BD61419B2C41}" type="pres">
      <dgm:prSet presAssocID="{DC2345A5-99E5-4267-9F27-B29BBD60A4BC}" presName="sibTrans" presStyleCnt="0"/>
      <dgm:spPr/>
    </dgm:pt>
    <dgm:pt modelId="{858F79F5-82BD-4A4E-A01A-88D68B2CF936}" type="pres">
      <dgm:prSet presAssocID="{5E490568-7B97-48AC-BCA3-F68CFE192FCF}" presName="node" presStyleLbl="node1" presStyleIdx="3" presStyleCnt="8">
        <dgm:presLayoutVars>
          <dgm:bulletEnabled val="1"/>
        </dgm:presLayoutVars>
      </dgm:prSet>
      <dgm:spPr/>
    </dgm:pt>
    <dgm:pt modelId="{DDF24256-9E16-4EF6-860D-3502B0F7CAA9}" type="pres">
      <dgm:prSet presAssocID="{7CA6CB34-FEF1-4BB7-A7F5-B011B4E3C01C}" presName="sibTrans" presStyleCnt="0"/>
      <dgm:spPr/>
    </dgm:pt>
    <dgm:pt modelId="{EB1D3423-3F1D-44FB-9FB8-55F2D1779C41}" type="pres">
      <dgm:prSet presAssocID="{87D547BF-D05C-4F1F-8E09-4F12CE6D8EB9}" presName="node" presStyleLbl="node1" presStyleIdx="4" presStyleCnt="8">
        <dgm:presLayoutVars>
          <dgm:bulletEnabled val="1"/>
        </dgm:presLayoutVars>
      </dgm:prSet>
      <dgm:spPr/>
    </dgm:pt>
    <dgm:pt modelId="{A00464D9-F74B-4E9C-8B5B-29EC752E4485}" type="pres">
      <dgm:prSet presAssocID="{93D6BF3B-E4ED-4044-A914-E3C9CE8C639D}" presName="sibTrans" presStyleCnt="0"/>
      <dgm:spPr/>
    </dgm:pt>
    <dgm:pt modelId="{4E38B2AF-2BAA-461D-B4B2-B97B39CF2C9F}" type="pres">
      <dgm:prSet presAssocID="{12A67D81-4705-4687-A7A3-3018367303CF}" presName="node" presStyleLbl="node1" presStyleIdx="5" presStyleCnt="8">
        <dgm:presLayoutVars>
          <dgm:bulletEnabled val="1"/>
        </dgm:presLayoutVars>
      </dgm:prSet>
      <dgm:spPr/>
    </dgm:pt>
    <dgm:pt modelId="{EA927354-4EF6-44CB-943A-3E895BE531BE}" type="pres">
      <dgm:prSet presAssocID="{6DDBDED2-C461-4D2B-BA52-DE0E15573033}" presName="sibTrans" presStyleCnt="0"/>
      <dgm:spPr/>
    </dgm:pt>
    <dgm:pt modelId="{9174F4D8-B3CF-402E-AAB0-3D7C48C9A252}" type="pres">
      <dgm:prSet presAssocID="{D7C8926C-4F97-4218-9DDE-DC977ED2894A}" presName="node" presStyleLbl="node1" presStyleIdx="6" presStyleCnt="8">
        <dgm:presLayoutVars>
          <dgm:bulletEnabled val="1"/>
        </dgm:presLayoutVars>
      </dgm:prSet>
      <dgm:spPr/>
    </dgm:pt>
    <dgm:pt modelId="{D96E4853-EAA1-4EA1-8B97-ED24E3D1C3B0}" type="pres">
      <dgm:prSet presAssocID="{FEC3B40A-FD02-474F-A673-A8AF3C9978B2}" presName="sibTrans" presStyleCnt="0"/>
      <dgm:spPr/>
    </dgm:pt>
    <dgm:pt modelId="{CA112561-3D37-48A7-A6DB-B072AA9398DE}" type="pres">
      <dgm:prSet presAssocID="{8A1AB759-F1F6-4FDE-9352-A7633B7D7C69}" presName="node" presStyleLbl="node1" presStyleIdx="7" presStyleCnt="8">
        <dgm:presLayoutVars>
          <dgm:bulletEnabled val="1"/>
        </dgm:presLayoutVars>
      </dgm:prSet>
      <dgm:spPr/>
    </dgm:pt>
  </dgm:ptLst>
  <dgm:cxnLst>
    <dgm:cxn modelId="{D71E311D-40BA-4708-B42D-AA38F662F102}" srcId="{3769EFC2-53AF-4C36-976C-89DE96E389E2}" destId="{12A67D81-4705-4687-A7A3-3018367303CF}" srcOrd="5" destOrd="0" parTransId="{4F63141F-0515-416E-AA29-65B3C3342351}" sibTransId="{6DDBDED2-C461-4D2B-BA52-DE0E15573033}"/>
    <dgm:cxn modelId="{FD59E026-267F-4490-9AD9-5A750FBD0A4D}" type="presOf" srcId="{12A67D81-4705-4687-A7A3-3018367303CF}" destId="{4E38B2AF-2BAA-461D-B4B2-B97B39CF2C9F}" srcOrd="0" destOrd="0" presId="urn:microsoft.com/office/officeart/2005/8/layout/default"/>
    <dgm:cxn modelId="{5DEC6D33-D622-48B2-AF9A-BAAF963358DD}" srcId="{3769EFC2-53AF-4C36-976C-89DE96E389E2}" destId="{09D9417C-DAD4-4045-98C8-E5E6B6C7C015}" srcOrd="1" destOrd="0" parTransId="{E2179A36-E44C-48FB-A7B3-4BD7AAC339BB}" sibTransId="{BD7B0C06-B76B-4A08-9AE7-AAA84C3CB0B1}"/>
    <dgm:cxn modelId="{4B449865-0552-497C-86CF-C1215A18FABB}" type="presOf" srcId="{3769EFC2-53AF-4C36-976C-89DE96E389E2}" destId="{7FC456B4-0C37-4C45-B596-CA0AC28DD680}" srcOrd="0" destOrd="0" presId="urn:microsoft.com/office/officeart/2005/8/layout/default"/>
    <dgm:cxn modelId="{25981646-C85E-48A2-912D-9D210A07FA37}" type="presOf" srcId="{8A1AB759-F1F6-4FDE-9352-A7633B7D7C69}" destId="{CA112561-3D37-48A7-A6DB-B072AA9398DE}" srcOrd="0" destOrd="0" presId="urn:microsoft.com/office/officeart/2005/8/layout/default"/>
    <dgm:cxn modelId="{A387A56C-6999-474D-8CD8-C1FA0B16E3A4}" type="presOf" srcId="{09D9417C-DAD4-4045-98C8-E5E6B6C7C015}" destId="{582E51F3-7F21-4AF0-83A1-214848B3B488}" srcOrd="0" destOrd="0" presId="urn:microsoft.com/office/officeart/2005/8/layout/default"/>
    <dgm:cxn modelId="{3F14AB6E-7355-4BD5-992E-4DA643ED8BE5}" srcId="{3769EFC2-53AF-4C36-976C-89DE96E389E2}" destId="{D9B51BDF-6D56-47E4-A969-33B6E10828E3}" srcOrd="2" destOrd="0" parTransId="{1C7298AF-C41B-47DD-94FF-7F91E52F3CCA}" sibTransId="{DC2345A5-99E5-4267-9F27-B29BBD60A4BC}"/>
    <dgm:cxn modelId="{AC39D770-EE22-4BA1-8B25-795C577B9EA5}" srcId="{3769EFC2-53AF-4C36-976C-89DE96E389E2}" destId="{D7C8926C-4F97-4218-9DDE-DC977ED2894A}" srcOrd="6" destOrd="0" parTransId="{ABA7B463-7CCB-43B0-BC9C-9BD1F5A345B5}" sibTransId="{FEC3B40A-FD02-474F-A673-A8AF3C9978B2}"/>
    <dgm:cxn modelId="{C80A8F8C-E9B4-4DAA-9D8E-E398D17A02B0}" type="presOf" srcId="{87D547BF-D05C-4F1F-8E09-4F12CE6D8EB9}" destId="{EB1D3423-3F1D-44FB-9FB8-55F2D1779C41}" srcOrd="0" destOrd="0" presId="urn:microsoft.com/office/officeart/2005/8/layout/default"/>
    <dgm:cxn modelId="{363BFF9D-06A6-4A44-AA0F-EB4587E918B5}" type="presOf" srcId="{B1751A03-F745-4CAB-93A9-7AD22CA13B5D}" destId="{D2CD9275-1AC2-4982-9740-3BF718F2EB87}" srcOrd="0" destOrd="0" presId="urn:microsoft.com/office/officeart/2005/8/layout/default"/>
    <dgm:cxn modelId="{53017CA0-4648-45D6-AC98-78F0BA146178}" type="presOf" srcId="{D9B51BDF-6D56-47E4-A969-33B6E10828E3}" destId="{3B672FDA-B001-41B3-82E3-E476B35462F6}" srcOrd="0" destOrd="0" presId="urn:microsoft.com/office/officeart/2005/8/layout/default"/>
    <dgm:cxn modelId="{920DCABE-8001-4BF4-BCF8-008266DDA984}" type="presOf" srcId="{5E490568-7B97-48AC-BCA3-F68CFE192FCF}" destId="{858F79F5-82BD-4A4E-A01A-88D68B2CF936}" srcOrd="0" destOrd="0" presId="urn:microsoft.com/office/officeart/2005/8/layout/default"/>
    <dgm:cxn modelId="{39B09BC1-4A9B-4E5F-923E-0A2C679020A7}" srcId="{3769EFC2-53AF-4C36-976C-89DE96E389E2}" destId="{5E490568-7B97-48AC-BCA3-F68CFE192FCF}" srcOrd="3" destOrd="0" parTransId="{59F29E9F-DE82-4583-A627-D1A487CAC5BE}" sibTransId="{7CA6CB34-FEF1-4BB7-A7F5-B011B4E3C01C}"/>
    <dgm:cxn modelId="{1EBC92D4-8026-4057-A876-184BAA32D6A2}" srcId="{3769EFC2-53AF-4C36-976C-89DE96E389E2}" destId="{87D547BF-D05C-4F1F-8E09-4F12CE6D8EB9}" srcOrd="4" destOrd="0" parTransId="{8158079F-CA66-4C58-A1EE-3F9AE2189CD9}" sibTransId="{93D6BF3B-E4ED-4044-A914-E3C9CE8C639D}"/>
    <dgm:cxn modelId="{ECD9E4DE-7202-46CF-8C10-6E8383D08D6D}" srcId="{3769EFC2-53AF-4C36-976C-89DE96E389E2}" destId="{8A1AB759-F1F6-4FDE-9352-A7633B7D7C69}" srcOrd="7" destOrd="0" parTransId="{D1A86A83-75E4-46D5-84E6-4DAA08A99210}" sibTransId="{CE2E3D70-B77E-409B-A76C-CDED2CEB1080}"/>
    <dgm:cxn modelId="{840DD8EB-A5FD-44E4-9002-CFEAF86C7641}" srcId="{3769EFC2-53AF-4C36-976C-89DE96E389E2}" destId="{B1751A03-F745-4CAB-93A9-7AD22CA13B5D}" srcOrd="0" destOrd="0" parTransId="{05CA939F-454F-4A3A-AE41-A00EBEFE9CDF}" sibTransId="{CC624990-EDC2-4F01-8225-827D1819CAB8}"/>
    <dgm:cxn modelId="{F2A355EF-031F-438C-95B1-35995472637E}" type="presOf" srcId="{D7C8926C-4F97-4218-9DDE-DC977ED2894A}" destId="{9174F4D8-B3CF-402E-AAB0-3D7C48C9A252}" srcOrd="0" destOrd="0" presId="urn:microsoft.com/office/officeart/2005/8/layout/default"/>
    <dgm:cxn modelId="{906B3435-35C6-4CD3-AFAA-19598E330B3A}" type="presParOf" srcId="{7FC456B4-0C37-4C45-B596-CA0AC28DD680}" destId="{D2CD9275-1AC2-4982-9740-3BF718F2EB87}" srcOrd="0" destOrd="0" presId="urn:microsoft.com/office/officeart/2005/8/layout/default"/>
    <dgm:cxn modelId="{58CBAEDE-3523-433F-8A67-D38345F56353}" type="presParOf" srcId="{7FC456B4-0C37-4C45-B596-CA0AC28DD680}" destId="{C68094CE-FA88-41B7-A006-19486DA62C84}" srcOrd="1" destOrd="0" presId="urn:microsoft.com/office/officeart/2005/8/layout/default"/>
    <dgm:cxn modelId="{B4ABECAA-E427-4D57-9CA1-0FEBB023C752}" type="presParOf" srcId="{7FC456B4-0C37-4C45-B596-CA0AC28DD680}" destId="{582E51F3-7F21-4AF0-83A1-214848B3B488}" srcOrd="2" destOrd="0" presId="urn:microsoft.com/office/officeart/2005/8/layout/default"/>
    <dgm:cxn modelId="{6D021234-92B7-4429-9F3B-F13E9A9D277A}" type="presParOf" srcId="{7FC456B4-0C37-4C45-B596-CA0AC28DD680}" destId="{35067FED-59D1-4312-B250-5837E464C6CA}" srcOrd="3" destOrd="0" presId="urn:microsoft.com/office/officeart/2005/8/layout/default"/>
    <dgm:cxn modelId="{C6BA2FA1-E30F-4F46-9BFB-EC271A2FC5B2}" type="presParOf" srcId="{7FC456B4-0C37-4C45-B596-CA0AC28DD680}" destId="{3B672FDA-B001-41B3-82E3-E476B35462F6}" srcOrd="4" destOrd="0" presId="urn:microsoft.com/office/officeart/2005/8/layout/default"/>
    <dgm:cxn modelId="{D32209DC-69F6-4AC2-B6A4-FBAAD0C51DF3}" type="presParOf" srcId="{7FC456B4-0C37-4C45-B596-CA0AC28DD680}" destId="{79EA777F-F5F0-41E2-AB81-BD61419B2C41}" srcOrd="5" destOrd="0" presId="urn:microsoft.com/office/officeart/2005/8/layout/default"/>
    <dgm:cxn modelId="{247E6C3C-4853-4FB4-B4A9-6EE7F82A7EF3}" type="presParOf" srcId="{7FC456B4-0C37-4C45-B596-CA0AC28DD680}" destId="{858F79F5-82BD-4A4E-A01A-88D68B2CF936}" srcOrd="6" destOrd="0" presId="urn:microsoft.com/office/officeart/2005/8/layout/default"/>
    <dgm:cxn modelId="{CDDCDC32-566A-43F7-8A8A-C9AB91FC9A44}" type="presParOf" srcId="{7FC456B4-0C37-4C45-B596-CA0AC28DD680}" destId="{DDF24256-9E16-4EF6-860D-3502B0F7CAA9}" srcOrd="7" destOrd="0" presId="urn:microsoft.com/office/officeart/2005/8/layout/default"/>
    <dgm:cxn modelId="{F8A2CEA6-606E-4E4B-98C2-FC465837BF30}" type="presParOf" srcId="{7FC456B4-0C37-4C45-B596-CA0AC28DD680}" destId="{EB1D3423-3F1D-44FB-9FB8-55F2D1779C41}" srcOrd="8" destOrd="0" presId="urn:microsoft.com/office/officeart/2005/8/layout/default"/>
    <dgm:cxn modelId="{1396E0E6-93E6-4862-B159-EABAE69EDE0B}" type="presParOf" srcId="{7FC456B4-0C37-4C45-B596-CA0AC28DD680}" destId="{A00464D9-F74B-4E9C-8B5B-29EC752E4485}" srcOrd="9" destOrd="0" presId="urn:microsoft.com/office/officeart/2005/8/layout/default"/>
    <dgm:cxn modelId="{95BF6142-75AC-460D-91C8-8DF49FF9F66A}" type="presParOf" srcId="{7FC456B4-0C37-4C45-B596-CA0AC28DD680}" destId="{4E38B2AF-2BAA-461D-B4B2-B97B39CF2C9F}" srcOrd="10" destOrd="0" presId="urn:microsoft.com/office/officeart/2005/8/layout/default"/>
    <dgm:cxn modelId="{A038C744-E330-4C3F-8BE8-462313E364AA}" type="presParOf" srcId="{7FC456B4-0C37-4C45-B596-CA0AC28DD680}" destId="{EA927354-4EF6-44CB-943A-3E895BE531BE}" srcOrd="11" destOrd="0" presId="urn:microsoft.com/office/officeart/2005/8/layout/default"/>
    <dgm:cxn modelId="{EC0D08A8-3E51-4727-A00F-9C7A8F0F6C29}" type="presParOf" srcId="{7FC456B4-0C37-4C45-B596-CA0AC28DD680}" destId="{9174F4D8-B3CF-402E-AAB0-3D7C48C9A252}" srcOrd="12" destOrd="0" presId="urn:microsoft.com/office/officeart/2005/8/layout/default"/>
    <dgm:cxn modelId="{1AE9D0F7-AD34-4533-94B6-E666FB840E35}" type="presParOf" srcId="{7FC456B4-0C37-4C45-B596-CA0AC28DD680}" destId="{D96E4853-EAA1-4EA1-8B97-ED24E3D1C3B0}" srcOrd="13" destOrd="0" presId="urn:microsoft.com/office/officeart/2005/8/layout/default"/>
    <dgm:cxn modelId="{C13A948B-865F-491E-96E3-92EBCE3B0FDC}" type="presParOf" srcId="{7FC456B4-0C37-4C45-B596-CA0AC28DD680}" destId="{CA112561-3D37-48A7-A6DB-B072AA9398D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D9275-1AC2-4982-9740-3BF718F2EB87}">
      <dsp:nvSpPr>
        <dsp:cNvPr id="0" name=""/>
        <dsp:cNvSpPr/>
      </dsp:nvSpPr>
      <dsp:spPr>
        <a:xfrm>
          <a:off x="644213" y="320"/>
          <a:ext cx="2148706" cy="1289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/>
            <a:t>promote responsible aquaculture development;</a:t>
          </a:r>
          <a:endParaRPr lang="en-US" sz="1600" kern="1200"/>
        </a:p>
      </dsp:txBody>
      <dsp:txXfrm>
        <a:off x="644213" y="320"/>
        <a:ext cx="2148706" cy="1289223"/>
      </dsp:txXfrm>
    </dsp:sp>
    <dsp:sp modelId="{582E51F3-7F21-4AF0-83A1-214848B3B488}">
      <dsp:nvSpPr>
        <dsp:cNvPr id="0" name=""/>
        <dsp:cNvSpPr/>
      </dsp:nvSpPr>
      <dsp:spPr>
        <a:xfrm>
          <a:off x="3007789" y="320"/>
          <a:ext cx="2148706" cy="1289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/>
            <a:t>promote the development and management of an aquaculture sector;</a:t>
          </a:r>
          <a:endParaRPr lang="en-US" sz="1600" kern="1200"/>
        </a:p>
      </dsp:txBody>
      <dsp:txXfrm>
        <a:off x="3007789" y="320"/>
        <a:ext cx="2148706" cy="1289223"/>
      </dsp:txXfrm>
    </dsp:sp>
    <dsp:sp modelId="{3B672FDA-B001-41B3-82E3-E476B35462F6}">
      <dsp:nvSpPr>
        <dsp:cNvPr id="0" name=""/>
        <dsp:cNvSpPr/>
      </dsp:nvSpPr>
      <dsp:spPr>
        <a:xfrm>
          <a:off x="5371366" y="320"/>
          <a:ext cx="2148706" cy="1289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/>
            <a:t>promote coordination of aquaculture research and development activities;</a:t>
          </a:r>
          <a:endParaRPr lang="en-US" sz="1600" kern="1200"/>
        </a:p>
      </dsp:txBody>
      <dsp:txXfrm>
        <a:off x="5371366" y="320"/>
        <a:ext cx="2148706" cy="1289223"/>
      </dsp:txXfrm>
    </dsp:sp>
    <dsp:sp modelId="{858F79F5-82BD-4A4E-A01A-88D68B2CF936}">
      <dsp:nvSpPr>
        <dsp:cNvPr id="0" name=""/>
        <dsp:cNvSpPr/>
      </dsp:nvSpPr>
      <dsp:spPr>
        <a:xfrm>
          <a:off x="644213" y="1504414"/>
          <a:ext cx="2148706" cy="1289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/>
            <a:t>enable the aquaculture sector to be regulated more effectively;</a:t>
          </a:r>
          <a:endParaRPr lang="en-US" sz="1600" kern="1200"/>
        </a:p>
      </dsp:txBody>
      <dsp:txXfrm>
        <a:off x="644213" y="1504414"/>
        <a:ext cx="2148706" cy="1289223"/>
      </dsp:txXfrm>
    </dsp:sp>
    <dsp:sp modelId="{EB1D3423-3F1D-44FB-9FB8-55F2D1779C41}">
      <dsp:nvSpPr>
        <dsp:cNvPr id="0" name=""/>
        <dsp:cNvSpPr/>
      </dsp:nvSpPr>
      <dsp:spPr>
        <a:xfrm>
          <a:off x="3007789" y="1504414"/>
          <a:ext cx="2148706" cy="1289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/>
            <a:t>promote transformation of the aquaculture sector;</a:t>
          </a:r>
          <a:endParaRPr lang="en-US" sz="1600" kern="1200"/>
        </a:p>
      </dsp:txBody>
      <dsp:txXfrm>
        <a:off x="3007789" y="1504414"/>
        <a:ext cx="2148706" cy="1289223"/>
      </dsp:txXfrm>
    </dsp:sp>
    <dsp:sp modelId="{4E38B2AF-2BAA-461D-B4B2-B97B39CF2C9F}">
      <dsp:nvSpPr>
        <dsp:cNvPr id="0" name=""/>
        <dsp:cNvSpPr/>
      </dsp:nvSpPr>
      <dsp:spPr>
        <a:xfrm>
          <a:off x="5371366" y="1504414"/>
          <a:ext cx="2148706" cy="1289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/>
            <a:t>promote investment into the aquaculture sector;</a:t>
          </a:r>
          <a:endParaRPr lang="en-US" sz="1600" kern="1200"/>
        </a:p>
      </dsp:txBody>
      <dsp:txXfrm>
        <a:off x="5371366" y="1504414"/>
        <a:ext cx="2148706" cy="1289223"/>
      </dsp:txXfrm>
    </dsp:sp>
    <dsp:sp modelId="{9174F4D8-B3CF-402E-AAB0-3D7C48C9A252}">
      <dsp:nvSpPr>
        <dsp:cNvPr id="0" name=""/>
        <dsp:cNvSpPr/>
      </dsp:nvSpPr>
      <dsp:spPr>
        <a:xfrm>
          <a:off x="1826001" y="3008508"/>
          <a:ext cx="2148706" cy="1289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/>
            <a:t>promote aquaculture as a farming activity; and</a:t>
          </a:r>
          <a:endParaRPr lang="en-US" sz="1600" kern="1200"/>
        </a:p>
      </dsp:txBody>
      <dsp:txXfrm>
        <a:off x="1826001" y="3008508"/>
        <a:ext cx="2148706" cy="1289223"/>
      </dsp:txXfrm>
    </dsp:sp>
    <dsp:sp modelId="{CA112561-3D37-48A7-A6DB-B072AA9398DE}">
      <dsp:nvSpPr>
        <dsp:cNvPr id="0" name=""/>
        <dsp:cNvSpPr/>
      </dsp:nvSpPr>
      <dsp:spPr>
        <a:xfrm>
          <a:off x="4189578" y="3008508"/>
          <a:ext cx="2148706" cy="1289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/>
            <a:t>make provision for appropriate support services.</a:t>
          </a:r>
          <a:endParaRPr lang="en-US" sz="1600" kern="1200"/>
        </a:p>
      </dsp:txBody>
      <dsp:txXfrm>
        <a:off x="4189578" y="3008508"/>
        <a:ext cx="2148706" cy="1289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5160-53E8-764F-A33B-B9F83474CCF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BA09-5EBE-EF4F-937A-2E0E3B271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3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5160-53E8-764F-A33B-B9F83474CCF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BA09-5EBE-EF4F-937A-2E0E3B271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1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5160-53E8-764F-A33B-B9F83474CCF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BA09-5EBE-EF4F-937A-2E0E3B271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5160-53E8-764F-A33B-B9F83474CCF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BA09-5EBE-EF4F-937A-2E0E3B271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3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5160-53E8-764F-A33B-B9F83474CCF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BA09-5EBE-EF4F-937A-2E0E3B271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0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5160-53E8-764F-A33B-B9F83474CCF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BA09-5EBE-EF4F-937A-2E0E3B271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2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5160-53E8-764F-A33B-B9F83474CCF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BA09-5EBE-EF4F-937A-2E0E3B271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43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5160-53E8-764F-A33B-B9F83474CCF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BA09-5EBE-EF4F-937A-2E0E3B271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1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5160-53E8-764F-A33B-B9F83474CCF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BA09-5EBE-EF4F-937A-2E0E3B271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0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5160-53E8-764F-A33B-B9F83474CCF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BA09-5EBE-EF4F-937A-2E0E3B271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0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5160-53E8-764F-A33B-B9F83474CCF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BA09-5EBE-EF4F-937A-2E0E3B271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6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6B5160-53E8-764F-A33B-B9F83474CCF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6EBA09-5EBE-EF4F-937A-2E0E3B271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4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pretorius@dffe.gov.za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mailto:KSankar@dffe.gov.za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ocUBPctcovQ" TargetMode="External"/><Relationship Id="rId13" Type="http://schemas.openxmlformats.org/officeDocument/2006/relationships/image" Target="../media/image27.png"/><Relationship Id="rId3" Type="http://schemas.openxmlformats.org/officeDocument/2006/relationships/hyperlink" Target="https://youtu.be/kh_CsOt6LXU" TargetMode="External"/><Relationship Id="rId7" Type="http://schemas.openxmlformats.org/officeDocument/2006/relationships/hyperlink" Target="https://youtu.be/wDlFgVnRnyY" TargetMode="External"/><Relationship Id="rId12" Type="http://schemas.openxmlformats.org/officeDocument/2006/relationships/hyperlink" Target="https://www.dffe.gov.za/FisheriesManagementPublication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8V0u9t6V4p0" TargetMode="External"/><Relationship Id="rId11" Type="http://schemas.openxmlformats.org/officeDocument/2006/relationships/hyperlink" Target="https://bit.ly/3WXwE7U" TargetMode="External"/><Relationship Id="rId5" Type="http://schemas.openxmlformats.org/officeDocument/2006/relationships/hyperlink" Target="https://youtu.be/Q-2tDrWfRJI" TargetMode="External"/><Relationship Id="rId10" Type="http://schemas.openxmlformats.org/officeDocument/2006/relationships/hyperlink" Target="https://www.youtube.com/watch?v=AOi7iZGlsQs" TargetMode="External"/><Relationship Id="rId4" Type="http://schemas.openxmlformats.org/officeDocument/2006/relationships/hyperlink" Target="https://youtu.be/jlaHBjZjQ8Q" TargetMode="External"/><Relationship Id="rId9" Type="http://schemas.openxmlformats.org/officeDocument/2006/relationships/hyperlink" Target="https://www.youtube.com/watch?v=koyehFSo3R0" TargetMode="External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ffe.gov.za/FisheriesManagementResearchreportsandresearch%20project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E5A67E-FB43-3A3B-74B2-007666648D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700" y="1313092"/>
            <a:ext cx="5970814" cy="409199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9910C46-70D4-C16C-9E18-7FCA4C40C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932" y="1286359"/>
            <a:ext cx="7838268" cy="4016958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AQUACULTURE OVERVIEW</a:t>
            </a:r>
            <a:br>
              <a:rPr lang="en-US" sz="2000" dirty="0">
                <a:solidFill>
                  <a:srgbClr val="008000"/>
                </a:solidFill>
              </a:rPr>
            </a:br>
            <a:br>
              <a:rPr lang="en-US" sz="2000" dirty="0">
                <a:solidFill>
                  <a:srgbClr val="008000"/>
                </a:solidFill>
              </a:rPr>
            </a:br>
            <a:br>
              <a:rPr lang="en-US" sz="2000" dirty="0">
                <a:solidFill>
                  <a:srgbClr val="008000"/>
                </a:solidFill>
              </a:rPr>
            </a:br>
            <a:r>
              <a:rPr lang="en-US" sz="1800" dirty="0">
                <a:solidFill>
                  <a:srgbClr val="008000"/>
                </a:solidFill>
              </a:rPr>
              <a:t>Department of Forestry, fisheries and the Environment (DFFE)</a:t>
            </a:r>
            <a:br>
              <a:rPr lang="en-US" sz="1800" dirty="0">
                <a:solidFill>
                  <a:srgbClr val="008000"/>
                </a:solidFill>
              </a:rPr>
            </a:br>
            <a:r>
              <a:rPr lang="en-US" sz="1800" dirty="0">
                <a:solidFill>
                  <a:srgbClr val="008000"/>
                </a:solidFill>
              </a:rPr>
              <a:t>Branch: Fisheries Management  </a:t>
            </a:r>
            <a:br>
              <a:rPr lang="en-US" sz="2000" dirty="0">
                <a:solidFill>
                  <a:srgbClr val="008000"/>
                </a:solidFill>
              </a:rPr>
            </a:br>
            <a:br>
              <a:rPr lang="en-US" sz="2000" dirty="0">
                <a:solidFill>
                  <a:srgbClr val="008000"/>
                </a:solidFill>
              </a:rPr>
            </a:br>
            <a:br>
              <a:rPr lang="en-US" sz="2000" dirty="0">
                <a:solidFill>
                  <a:srgbClr val="008000"/>
                </a:solidFill>
              </a:rPr>
            </a:br>
            <a:r>
              <a:rPr lang="en-US" sz="2000" dirty="0" err="1">
                <a:solidFill>
                  <a:srgbClr val="008000"/>
                </a:solidFill>
              </a:rPr>
              <a:t>Mrs</a:t>
            </a:r>
            <a:r>
              <a:rPr lang="en-US" sz="2000" dirty="0">
                <a:solidFill>
                  <a:srgbClr val="008000"/>
                </a:solidFill>
              </a:rPr>
              <a:t> Michelle Pretorius </a:t>
            </a:r>
            <a:br>
              <a:rPr lang="en-US" sz="2000" dirty="0">
                <a:solidFill>
                  <a:srgbClr val="008000"/>
                </a:solidFill>
              </a:rPr>
            </a:br>
            <a:r>
              <a:rPr lang="en-US" sz="2000" dirty="0">
                <a:solidFill>
                  <a:srgbClr val="008000"/>
                </a:solidFill>
              </a:rPr>
              <a:t>Aquaculture Advisor (DFFE) </a:t>
            </a:r>
            <a:br>
              <a:rPr lang="en-US" sz="2000" dirty="0">
                <a:solidFill>
                  <a:srgbClr val="008000"/>
                </a:solidFill>
              </a:rPr>
            </a:br>
            <a:br>
              <a:rPr lang="en-US" sz="2000" dirty="0">
                <a:solidFill>
                  <a:srgbClr val="008000"/>
                </a:solidFill>
              </a:rPr>
            </a:br>
            <a:r>
              <a:rPr lang="en-US" sz="2000" dirty="0">
                <a:solidFill>
                  <a:srgbClr val="008000"/>
                </a:solidFill>
              </a:rPr>
              <a:t>Sustainable Ocean Economy Symposium</a:t>
            </a:r>
            <a:br>
              <a:rPr lang="en-US" sz="2000" dirty="0">
                <a:solidFill>
                  <a:srgbClr val="008000"/>
                </a:solidFill>
              </a:rPr>
            </a:br>
            <a:r>
              <a:rPr lang="en-US" sz="2000" dirty="0">
                <a:solidFill>
                  <a:srgbClr val="008000"/>
                </a:solidFill>
              </a:rPr>
              <a:t>Port </a:t>
            </a:r>
            <a:r>
              <a:rPr lang="en-US" sz="2000" dirty="0" err="1">
                <a:solidFill>
                  <a:srgbClr val="008000"/>
                </a:solidFill>
              </a:rPr>
              <a:t>Nolloth</a:t>
            </a:r>
            <a:br>
              <a:rPr lang="en-US" sz="2000" dirty="0">
                <a:solidFill>
                  <a:srgbClr val="008000"/>
                </a:solidFill>
              </a:rPr>
            </a:br>
            <a:r>
              <a:rPr lang="en-US" sz="2000" dirty="0">
                <a:solidFill>
                  <a:srgbClr val="008000"/>
                </a:solidFill>
              </a:rPr>
              <a:t>16 - 17 October 2024</a:t>
            </a:r>
          </a:p>
        </p:txBody>
      </p:sp>
    </p:spTree>
    <p:extLst>
      <p:ext uri="{BB962C8B-B14F-4D97-AF65-F5344CB8AC3E}">
        <p14:creationId xmlns:p14="http://schemas.microsoft.com/office/powerpoint/2010/main" val="1605498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47F7B1-CE4D-1736-62D8-2EAA3EA47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92E63-F47D-AAA9-07D1-47EB25819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947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ZA" sz="3200" b="1" dirty="0">
                <a:solidFill>
                  <a:srgbClr val="008000"/>
                </a:solidFill>
              </a:rPr>
              <a:t>Site Selection Criteria 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19230-2208-8BB5-150D-C96000497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971" y="939221"/>
            <a:ext cx="7336972" cy="42980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sz="2000" dirty="0">
                <a:latin typeface="+mj-lt"/>
                <a:ea typeface="+mj-ea"/>
                <a:cs typeface="+mj-cs"/>
              </a:rPr>
              <a:t>Is there access to land of sufficient size?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+mj-lt"/>
                <a:ea typeface="+mj-ea"/>
                <a:cs typeface="+mj-cs"/>
              </a:rPr>
              <a:t>Is there water on site (quality/quantity)?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+mj-lt"/>
                <a:ea typeface="+mj-ea"/>
                <a:cs typeface="+mj-cs"/>
              </a:rPr>
              <a:t>Is there access to electricity?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+mj-lt"/>
                <a:ea typeface="+mj-ea"/>
                <a:cs typeface="+mj-cs"/>
              </a:rPr>
              <a:t>Is the site accessible?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+mj-lt"/>
                <a:ea typeface="+mj-ea"/>
                <a:cs typeface="+mj-cs"/>
              </a:rPr>
              <a:t>How will the proposed project impact on the environment and how will the environment impact on the project?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+mj-lt"/>
                <a:ea typeface="+mj-ea"/>
                <a:cs typeface="+mj-cs"/>
              </a:rPr>
              <a:t>What species should be considered? </a:t>
            </a:r>
          </a:p>
        </p:txBody>
      </p:sp>
      <p:pic>
        <p:nvPicPr>
          <p:cNvPr id="5" name="Graphic 4" descr="Agriculture with solid fill">
            <a:extLst>
              <a:ext uri="{FF2B5EF4-FFF2-40B4-BE49-F238E27FC236}">
                <a16:creationId xmlns:a16="http://schemas.microsoft.com/office/drawing/2014/main" id="{9AFDAF34-B64B-104D-F138-F3F3D3FD3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6443" y="499181"/>
            <a:ext cx="914400" cy="914400"/>
          </a:xfrm>
          <a:prstGeom prst="rect">
            <a:avLst/>
          </a:prstGeom>
        </p:spPr>
      </p:pic>
      <p:pic>
        <p:nvPicPr>
          <p:cNvPr id="9" name="Graphic 8" descr="Splash1 outline">
            <a:extLst>
              <a:ext uri="{FF2B5EF4-FFF2-40B4-BE49-F238E27FC236}">
                <a16:creationId xmlns:a16="http://schemas.microsoft.com/office/drawing/2014/main" id="{F538EFED-ADF7-FED3-D951-424070E21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507" y="1316616"/>
            <a:ext cx="914400" cy="914400"/>
          </a:xfrm>
          <a:prstGeom prst="rect">
            <a:avLst/>
          </a:prstGeom>
        </p:spPr>
      </p:pic>
      <p:pic>
        <p:nvPicPr>
          <p:cNvPr id="12" name="Graphic 11" descr="Electric Tower with solid fill">
            <a:extLst>
              <a:ext uri="{FF2B5EF4-FFF2-40B4-BE49-F238E27FC236}">
                <a16:creationId xmlns:a16="http://schemas.microsoft.com/office/drawing/2014/main" id="{D8F5E081-A1A5-217D-FBAB-021BBBFD78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6571" y="2128449"/>
            <a:ext cx="914400" cy="914400"/>
          </a:xfrm>
          <a:prstGeom prst="rect">
            <a:avLst/>
          </a:prstGeom>
        </p:spPr>
      </p:pic>
      <p:pic>
        <p:nvPicPr>
          <p:cNvPr id="14" name="Graphic 13" descr="Open hand with plant outline">
            <a:extLst>
              <a:ext uri="{FF2B5EF4-FFF2-40B4-BE49-F238E27FC236}">
                <a16:creationId xmlns:a16="http://schemas.microsoft.com/office/drawing/2014/main" id="{50AC45C1-1423-9604-A0D0-CB09E097DD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6507" y="2971800"/>
            <a:ext cx="914400" cy="914400"/>
          </a:xfrm>
          <a:prstGeom prst="rect">
            <a:avLst/>
          </a:prstGeom>
        </p:spPr>
      </p:pic>
      <p:pic>
        <p:nvPicPr>
          <p:cNvPr id="16" name="Graphic 15" descr="Koi with solid fill">
            <a:extLst>
              <a:ext uri="{FF2B5EF4-FFF2-40B4-BE49-F238E27FC236}">
                <a16:creationId xmlns:a16="http://schemas.microsoft.com/office/drawing/2014/main" id="{0CABBC98-C224-18D9-B1F5-38A51BEBE4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0371" y="38546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9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D609A5-CB7D-A26E-11A6-8DF7C294E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0D4F4-A9F5-8785-5A8F-79DF56B3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43000" y="-12869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ZA" sz="3200" b="1" dirty="0">
                <a:solidFill>
                  <a:srgbClr val="008000"/>
                </a:solidFill>
              </a:rPr>
              <a:t>Aquaculture Support Services 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5BE74-9A6B-0A35-A490-C9BCF746B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939221"/>
            <a:ext cx="8251372" cy="429805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ZA" sz="2000" dirty="0"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sz="2000" dirty="0">
                <a:latin typeface="+mj-lt"/>
                <a:ea typeface="+mj-ea"/>
                <a:cs typeface="+mj-cs"/>
              </a:rPr>
              <a:t>Business Plan Review and Guidelines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sz="2000" dirty="0">
                <a:latin typeface="+mj-lt"/>
                <a:ea typeface="+mj-ea"/>
                <a:cs typeface="+mj-cs"/>
              </a:rPr>
              <a:t>Feasibility studies advisory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sz="2000" dirty="0">
                <a:latin typeface="+mj-lt"/>
                <a:ea typeface="+mj-ea"/>
                <a:cs typeface="+mj-cs"/>
              </a:rPr>
              <a:t>Site suitability assessments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sz="2000" dirty="0">
                <a:latin typeface="+mj-lt"/>
                <a:ea typeface="+mj-ea"/>
                <a:cs typeface="+mj-cs"/>
              </a:rPr>
              <a:t>Awareness on markets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sz="2000" dirty="0">
                <a:latin typeface="+mj-lt"/>
                <a:ea typeface="+mj-ea"/>
                <a:cs typeface="+mj-cs"/>
              </a:rPr>
              <a:t>Operation Phakisa catalyst project registration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sz="2000" dirty="0">
                <a:latin typeface="+mj-lt"/>
                <a:ea typeface="+mj-ea"/>
                <a:cs typeface="+mj-cs"/>
              </a:rPr>
              <a:t>Advisory services: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ZA" sz="1600" dirty="0">
                <a:latin typeface="+mj-lt"/>
                <a:ea typeface="+mj-ea"/>
                <a:cs typeface="+mj-cs"/>
              </a:rPr>
              <a:t>Species suitability and identification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ZA" sz="1600" dirty="0">
                <a:latin typeface="+mj-lt"/>
                <a:ea typeface="+mj-ea"/>
                <a:cs typeface="+mj-cs"/>
              </a:rPr>
              <a:t>Land identification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ZA" sz="1600" dirty="0">
                <a:latin typeface="+mj-lt"/>
                <a:ea typeface="+mj-ea"/>
                <a:cs typeface="+mj-cs"/>
              </a:rPr>
              <a:t>Funding identification and facilitation 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ZA" sz="1600" dirty="0">
                <a:latin typeface="+mj-lt"/>
                <a:ea typeface="+mj-ea"/>
                <a:cs typeface="+mj-cs"/>
              </a:rPr>
              <a:t>Networking and partnership facilitation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ZA" sz="2000" dirty="0"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sz="2000" dirty="0">
                <a:latin typeface="+mj-lt"/>
                <a:ea typeface="+mj-ea"/>
                <a:cs typeface="+mj-cs"/>
              </a:rPr>
              <a:t>for more information contact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sz="2000" dirty="0">
                <a:latin typeface="+mj-lt"/>
                <a:ea typeface="+mj-ea"/>
                <a:cs typeface="+mj-cs"/>
              </a:rPr>
              <a:t>MS Michelle Pretorius </a:t>
            </a:r>
            <a:r>
              <a:rPr lang="en-ZA" sz="2000" dirty="0">
                <a:latin typeface="+mj-lt"/>
                <a:ea typeface="+mj-ea"/>
                <a:cs typeface="+mj-cs"/>
                <a:hlinkClick r:id="rId3"/>
              </a:rPr>
              <a:t>Mpretorius@dffe.gov.za</a:t>
            </a:r>
            <a:r>
              <a:rPr lang="en-ZA" sz="2000" dirty="0">
                <a:latin typeface="+mj-lt"/>
                <a:ea typeface="+mj-ea"/>
                <a:cs typeface="+mj-cs"/>
              </a:rPr>
              <a:t>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sz="2000" dirty="0">
                <a:latin typeface="+mj-lt"/>
                <a:ea typeface="+mj-ea"/>
                <a:cs typeface="+mj-cs"/>
              </a:rPr>
              <a:t>Mr Kishan Sankar </a:t>
            </a:r>
            <a:r>
              <a:rPr lang="en-ZA" sz="2000" dirty="0">
                <a:latin typeface="+mj-lt"/>
                <a:ea typeface="+mj-ea"/>
                <a:cs typeface="+mj-cs"/>
                <a:hlinkClick r:id="rId4"/>
              </a:rPr>
              <a:t>KSankar@dffe.gov.za</a:t>
            </a:r>
            <a:r>
              <a:rPr lang="en-ZA" sz="2000" dirty="0">
                <a:latin typeface="+mj-lt"/>
                <a:ea typeface="+mj-ea"/>
                <a:cs typeface="+mj-cs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E3A97A-57A5-CD7F-3164-909151EA2FC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9408" y="3553312"/>
            <a:ext cx="1963082" cy="18472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40C981-C925-0120-7818-23A461FA5F8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216" y="775935"/>
            <a:ext cx="1827875" cy="27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55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82741B-9D57-CDA3-34B5-231E43176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696D2-C2BA-B3A6-935E-CC7FB4E3C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830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ZA" sz="3200" b="1" dirty="0">
                <a:solidFill>
                  <a:srgbClr val="008000"/>
                </a:solidFill>
              </a:rPr>
              <a:t>Awareness material &amp; resources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DB30E3-98BB-998C-3BD6-4D772BC27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06" y="801109"/>
            <a:ext cx="7633607" cy="4979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b="1" dirty="0">
                <a:latin typeface="+mj-lt"/>
                <a:ea typeface="+mj-ea"/>
                <a:cs typeface="+mj-cs"/>
              </a:rPr>
              <a:t>Marketing videos available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600" dirty="0">
              <a:latin typeface="+mj-lt"/>
              <a:ea typeface="+mj-ea"/>
              <a:cs typeface="+mj-cs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600" dirty="0">
                <a:latin typeface="+mj-lt"/>
                <a:ea typeface="+mj-ea"/>
                <a:cs typeface="+mj-cs"/>
              </a:rPr>
              <a:t>Trout - </a:t>
            </a:r>
            <a:r>
              <a:rPr lang="en-GB" sz="1600" dirty="0">
                <a:latin typeface="+mj-lt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https://youtu.be/kh_CsOt6LXU</a:t>
            </a:r>
            <a:r>
              <a:rPr lang="en-GB" sz="1600" dirty="0">
                <a:latin typeface="+mj-lt"/>
                <a:ea typeface="+mj-ea"/>
                <a:cs typeface="+mj-cs"/>
              </a:rPr>
              <a:t> </a:t>
            </a:r>
            <a:r>
              <a:rPr lang="en-US" sz="1600" dirty="0">
                <a:latin typeface="+mj-lt"/>
                <a:ea typeface="+mj-ea"/>
                <a:cs typeface="+mj-cs"/>
              </a:rPr>
              <a:t>​</a:t>
            </a:r>
            <a:r>
              <a:rPr lang="en-GB" sz="1600" dirty="0">
                <a:latin typeface="+mj-lt"/>
                <a:ea typeface="+mj-ea"/>
                <a:cs typeface="+mj-cs"/>
              </a:rPr>
              <a:t>​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600" dirty="0">
                <a:latin typeface="+mj-lt"/>
                <a:ea typeface="+mj-ea"/>
                <a:cs typeface="+mj-cs"/>
              </a:rPr>
              <a:t>Tilapia - </a:t>
            </a:r>
            <a:r>
              <a:rPr lang="en-GB" sz="1600" dirty="0">
                <a:latin typeface="+mj-lt"/>
                <a:ea typeface="+mj-ea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https://youtu.be/jlaHBjZjQ8Q</a:t>
            </a:r>
            <a:r>
              <a:rPr lang="en-GB" sz="1600" dirty="0">
                <a:latin typeface="+mj-lt"/>
                <a:ea typeface="+mj-ea"/>
                <a:cs typeface="+mj-cs"/>
              </a:rPr>
              <a:t> </a:t>
            </a:r>
            <a:r>
              <a:rPr lang="en-US" sz="1600" dirty="0">
                <a:latin typeface="+mj-lt"/>
                <a:ea typeface="+mj-ea"/>
                <a:cs typeface="+mj-cs"/>
              </a:rPr>
              <a:t>​</a:t>
            </a:r>
            <a:r>
              <a:rPr lang="en-GB" sz="1600" dirty="0">
                <a:latin typeface="+mj-lt"/>
                <a:ea typeface="+mj-ea"/>
                <a:cs typeface="+mj-cs"/>
              </a:rPr>
              <a:t>​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600" dirty="0">
                <a:latin typeface="+mj-lt"/>
                <a:ea typeface="+mj-ea"/>
                <a:cs typeface="+mj-cs"/>
              </a:rPr>
              <a:t>Mussels - </a:t>
            </a:r>
            <a:r>
              <a:rPr lang="en-GB" sz="1600" dirty="0">
                <a:latin typeface="+mj-lt"/>
                <a:ea typeface="+mj-ea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https://youtu.be/Q-2tDrWfRJI</a:t>
            </a:r>
            <a:r>
              <a:rPr lang="en-GB" sz="1600" dirty="0">
                <a:latin typeface="+mj-lt"/>
                <a:ea typeface="+mj-ea"/>
                <a:cs typeface="+mj-cs"/>
              </a:rPr>
              <a:t>  </a:t>
            </a:r>
            <a:r>
              <a:rPr lang="en-US" sz="1600" dirty="0">
                <a:latin typeface="+mj-lt"/>
                <a:ea typeface="+mj-ea"/>
                <a:cs typeface="+mj-cs"/>
              </a:rPr>
              <a:t>​</a:t>
            </a:r>
            <a:endParaRPr lang="en-GB" sz="1600" dirty="0">
              <a:latin typeface="+mj-lt"/>
              <a:ea typeface="+mj-ea"/>
              <a:cs typeface="+mj-cs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600" dirty="0">
                <a:latin typeface="+mj-lt"/>
                <a:ea typeface="+mj-ea"/>
                <a:cs typeface="+mj-cs"/>
              </a:rPr>
              <a:t>Oysters – </a:t>
            </a:r>
            <a:r>
              <a:rPr lang="en-GB" sz="1600" dirty="0">
                <a:latin typeface="+mj-lt"/>
                <a:ea typeface="+mj-ea"/>
                <a:cs typeface="+mj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https://youtu.be/8V0u9t6V4p0</a:t>
            </a:r>
            <a:endParaRPr lang="en-GB" sz="1600" dirty="0">
              <a:latin typeface="+mj-lt"/>
              <a:ea typeface="+mj-ea"/>
              <a:cs typeface="+mj-cs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600" dirty="0">
                <a:latin typeface="+mj-lt"/>
                <a:ea typeface="+mj-ea"/>
                <a:cs typeface="+mj-cs"/>
              </a:rPr>
              <a:t>Abalone - </a:t>
            </a:r>
            <a:r>
              <a:rPr lang="en-GB" sz="1600" dirty="0">
                <a:latin typeface="+mj-lt"/>
                <a:ea typeface="+mj-ea"/>
                <a:cs typeface="+mj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https://youtu.be/wDlFgVnRnyY</a:t>
            </a:r>
            <a:r>
              <a:rPr lang="en-GB" sz="1600" dirty="0">
                <a:latin typeface="+mj-lt"/>
                <a:ea typeface="+mj-ea"/>
                <a:cs typeface="+mj-cs"/>
              </a:rPr>
              <a:t>  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600" dirty="0">
                <a:latin typeface="+mj-lt"/>
                <a:ea typeface="+mj-ea"/>
                <a:cs typeface="+mj-cs"/>
              </a:rPr>
              <a:t>Catfish - </a:t>
            </a:r>
            <a:r>
              <a:rPr lang="en-GB" sz="1600" dirty="0">
                <a:latin typeface="+mj-lt"/>
                <a:ea typeface="+mj-ea"/>
                <a:cs typeface="+mj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https://youtu.be/ocUBPctcovQ</a:t>
            </a:r>
            <a:r>
              <a:rPr lang="en-GB" sz="1600" dirty="0">
                <a:latin typeface="+mj-lt"/>
                <a:ea typeface="+mj-ea"/>
                <a:cs typeface="+mj-cs"/>
              </a:rPr>
              <a:t>      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defRPr/>
            </a:pPr>
            <a:endParaRPr lang="en-GB" sz="1600" dirty="0"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b="1" dirty="0">
                <a:latin typeface="+mj-lt"/>
                <a:ea typeface="+mj-ea"/>
                <a:cs typeface="+mj-cs"/>
              </a:rPr>
              <a:t>Sector promotion videos available (research): </a:t>
            </a:r>
            <a:endParaRPr lang="en-ZA" sz="16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latin typeface="+mj-lt"/>
                <a:ea typeface="+mj-ea"/>
                <a:cs typeface="+mj-cs"/>
              </a:rPr>
              <a:t>Gariep Aquaculture Technology Demonstration Centre: </a:t>
            </a:r>
            <a:r>
              <a:rPr lang="en-GB" sz="1600" dirty="0">
                <a:latin typeface="+mj-lt"/>
                <a:ea typeface="+mj-ea"/>
                <a:cs typeface="+mj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https://www.youtube.com/watch?v=koyehFSo3R0</a:t>
            </a:r>
            <a:r>
              <a:rPr lang="en-GB" sz="1600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latin typeface="+mj-lt"/>
                <a:ea typeface="+mj-ea"/>
                <a:cs typeface="+mj-cs"/>
              </a:rPr>
              <a:t>Aquaculture Research and Development: </a:t>
            </a:r>
            <a:r>
              <a:rPr lang="en-GB" sz="1600" dirty="0">
                <a:latin typeface="+mj-lt"/>
                <a:ea typeface="+mj-ea"/>
                <a:cs typeface="+mj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https://www.youtube.com/watch?v=AOi7iZGlsQs</a:t>
            </a:r>
            <a:endParaRPr lang="en-GB" sz="1600" dirty="0">
              <a:latin typeface="+mj-lt"/>
              <a:ea typeface="+mj-ea"/>
              <a:cs typeface="+mj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latin typeface="+mj-lt"/>
                <a:ea typeface="+mj-ea"/>
                <a:cs typeface="+mj-cs"/>
              </a:rPr>
              <a:t>Aquaculture Development Zone (ADZs): </a:t>
            </a:r>
            <a:r>
              <a:rPr lang="en-GB" sz="1600" dirty="0">
                <a:latin typeface="+mj-lt"/>
                <a:ea typeface="+mj-ea"/>
                <a:cs typeface="+mj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https://bit.ly/3WXwE7U</a:t>
            </a:r>
            <a:r>
              <a:rPr lang="en-GB" sz="1600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600" dirty="0"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b="1" dirty="0">
                <a:latin typeface="+mj-lt"/>
                <a:ea typeface="+mj-ea"/>
                <a:cs typeface="+mj-cs"/>
              </a:rPr>
              <a:t>Publication available: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latin typeface="+mj-lt"/>
                <a:ea typeface="+mj-ea"/>
                <a:cs typeface="+mj-cs"/>
              </a:rPr>
              <a:t>The Aquaculture Operation Phakisa workstream Year Eight Review publication was completed and available: </a:t>
            </a:r>
            <a:r>
              <a:rPr lang="en-GB" sz="1600" dirty="0">
                <a:latin typeface="+mj-lt"/>
                <a:ea typeface="+mj-ea"/>
                <a:cs typeface="+mj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https://www.dffe.gov.za/FisheriesManagementPublications</a:t>
            </a:r>
            <a:r>
              <a:rPr lang="en-GB" sz="1600" dirty="0">
                <a:latin typeface="+mj-lt"/>
                <a:ea typeface="+mj-ea"/>
                <a:cs typeface="+mj-cs"/>
              </a:rPr>
              <a:t> </a:t>
            </a:r>
            <a:endParaRPr lang="en-US" altLang="en-US" sz="1600" dirty="0"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altLang="en-US" sz="1500" b="1" i="1" dirty="0"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E77067-0DA1-739F-C89A-437BD31C071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5598" y="801109"/>
            <a:ext cx="3070396" cy="16633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D28E00-B29F-0904-D1F5-D31945CE1B1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728" y="2634343"/>
            <a:ext cx="3177749" cy="222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92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3E17AD-96A0-BAF8-CF45-10698957E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0DDD8-72EB-2F60-4DE4-EED0C7A8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830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ZA" sz="3200" b="1" dirty="0">
                <a:solidFill>
                  <a:srgbClr val="008000"/>
                </a:solidFill>
              </a:rPr>
              <a:t>Material &amp; resources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020072-CAEF-504B-08DD-4CE207287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06" y="801109"/>
            <a:ext cx="7633607" cy="1963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latin typeface="+mj-lt"/>
                <a:ea typeface="+mj-ea"/>
                <a:cs typeface="+mj-cs"/>
              </a:rPr>
              <a:t>Aquaculture Annual Yearbooks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latin typeface="+mj-lt"/>
                <a:ea typeface="+mj-ea"/>
                <a:cs typeface="+mj-cs"/>
              </a:rPr>
              <a:t>Kelp value chain analysis, market assessment and roadmap for development of kelp farming in South Africa, 2023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>
                <a:latin typeface="+mj-lt"/>
                <a:ea typeface="+mj-ea"/>
                <a:cs typeface="+mj-cs"/>
                <a:hlinkClick r:id="rId3"/>
              </a:rPr>
              <a:t>https://www.dffe.gov.za/FisheriesManagementResearchreportsandresearch%20projects</a:t>
            </a:r>
            <a:r>
              <a:rPr lang="en-GB" sz="1800" dirty="0">
                <a:latin typeface="+mj-lt"/>
                <a:ea typeface="+mj-ea"/>
                <a:cs typeface="+mj-cs"/>
              </a:rPr>
              <a:t> 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altLang="en-US" sz="1500" b="1" i="1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6D4AD5-E7C7-77FE-A0EC-8565CC14A2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307" y="2226993"/>
            <a:ext cx="2380299" cy="33333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4FF5D8-8DF0-C863-978F-E8F43494F2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99" y="2656468"/>
            <a:ext cx="2883658" cy="18716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39F01F-D898-47DB-DE0C-48B8336DA22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527" y="2629645"/>
            <a:ext cx="2590946" cy="189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49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45D284-0586-45DF-FAE5-9C559A65C798}"/>
              </a:ext>
            </a:extLst>
          </p:cNvPr>
          <p:cNvSpPr txBox="1">
            <a:spLocks/>
          </p:cNvSpPr>
          <p:nvPr/>
        </p:nvSpPr>
        <p:spPr>
          <a:xfrm>
            <a:off x="667211" y="2073751"/>
            <a:ext cx="8229600" cy="2540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Ms Michelle Pretorius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Operation Phakisa Delivery Unit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Chief Directorate Aquaculture Development &amp; Freshwater Fisheries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Branch; Fisheries Management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Department of Environment,  Forestry and Fisheries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Tel: 021 402 3413     |     Mobile: 066 471 1318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Website: http://</a:t>
            </a:r>
            <a:r>
              <a:rPr lang="en-US" sz="1600" dirty="0" err="1"/>
              <a:t>www.dffe.gov.za</a:t>
            </a: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Address: The Environment House, 473 Steve Biko Road, Arcadia, Pretoria, 0083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57C4CF-C021-1D41-2606-254387B36201}"/>
              </a:ext>
            </a:extLst>
          </p:cNvPr>
          <p:cNvCxnSpPr/>
          <p:nvPr/>
        </p:nvCxnSpPr>
        <p:spPr>
          <a:xfrm>
            <a:off x="478333" y="2172203"/>
            <a:ext cx="0" cy="25732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06FE2C8-311E-E528-9D34-7EC0B53A2833}"/>
              </a:ext>
            </a:extLst>
          </p:cNvPr>
          <p:cNvSpPr txBox="1">
            <a:spLocks/>
          </p:cNvSpPr>
          <p:nvPr/>
        </p:nvSpPr>
        <p:spPr>
          <a:xfrm>
            <a:off x="285750" y="4694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b="1" dirty="0">
                <a:solidFill>
                  <a:srgbClr val="0035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45311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A0FB8-85CD-3D10-5987-7854AF69A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28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</a:rPr>
              <a:t>Content of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F29F8-46DB-C48E-1E8B-2C196F4CF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7204"/>
            <a:ext cx="7886700" cy="398659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  <a:ea typeface="+mj-ea"/>
                <a:cs typeface="+mj-cs"/>
              </a:rPr>
              <a:t>What is Aquaculture </a:t>
            </a:r>
          </a:p>
          <a:p>
            <a:r>
              <a:rPr lang="en-US" sz="2000" dirty="0">
                <a:latin typeface="+mj-lt"/>
                <a:ea typeface="+mj-ea"/>
                <a:cs typeface="+mj-cs"/>
              </a:rPr>
              <a:t>Economic Growth</a:t>
            </a:r>
          </a:p>
          <a:p>
            <a:r>
              <a:rPr lang="en-US" sz="2000" dirty="0">
                <a:latin typeface="+mj-lt"/>
                <a:ea typeface="+mj-ea"/>
                <a:cs typeface="+mj-cs"/>
              </a:rPr>
              <a:t>Regulatory Frameworks</a:t>
            </a:r>
          </a:p>
          <a:p>
            <a:r>
              <a:rPr lang="en-US" sz="2000" dirty="0">
                <a:latin typeface="+mj-lt"/>
                <a:ea typeface="+mj-ea"/>
                <a:cs typeface="+mj-cs"/>
              </a:rPr>
              <a:t>Research and Innovation</a:t>
            </a:r>
          </a:p>
          <a:p>
            <a:r>
              <a:rPr lang="en-US" sz="2000" dirty="0">
                <a:latin typeface="+mj-lt"/>
                <a:ea typeface="+mj-ea"/>
                <a:cs typeface="+mj-cs"/>
              </a:rPr>
              <a:t>Investment Attraction</a:t>
            </a:r>
          </a:p>
          <a:p>
            <a:r>
              <a:rPr lang="en-US" sz="2000" dirty="0">
                <a:latin typeface="+mj-lt"/>
                <a:ea typeface="+mj-ea"/>
                <a:cs typeface="+mj-cs"/>
              </a:rPr>
              <a:t>Aquaculture support services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8F724F-DCA5-B7F0-8C45-E5D4424ACD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614" y="1097204"/>
            <a:ext cx="4261272" cy="4197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928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E669D7-FB53-650D-C63D-697A321A4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7BBE-6C26-BA61-B222-8F16D77C0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28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</a:rPr>
              <a:t>What is Aquaculture?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5A169-F3F5-7D34-7D0C-0D7F324B6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653" y="939221"/>
            <a:ext cx="3943350" cy="429805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ZA" sz="2000" dirty="0">
                <a:latin typeface="+mj-lt"/>
                <a:ea typeface="+mj-ea"/>
                <a:cs typeface="+mj-cs"/>
              </a:rPr>
              <a:t>Aquaculture is the farming of aquatic organisms, including crocodiles, in a controlled aquatic environment including marine, brackish or freshwater. Involving enhanced production and individual or corporate ownership of the stock being farmed, this includes ranching and stock enhancement.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29DAB-F905-23CB-C046-2B5BB2434D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997" y="941475"/>
            <a:ext cx="4883319" cy="4298053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0E08582-ED5B-4A6B-6950-D6A8D2671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97" y="1160673"/>
            <a:ext cx="1369700" cy="385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65" tIns="38984" rIns="77965" bIns="38984">
            <a:spAutoFit/>
          </a:bodyPr>
          <a:lstStyle/>
          <a:p>
            <a:pPr algn="just" defTabSz="896144" eaLnBrk="0" hangingPunct="0">
              <a:lnSpc>
                <a:spcPct val="150000"/>
              </a:lnSpc>
            </a:pPr>
            <a:r>
              <a:rPr lang="en-ZA" altLang="en-US" sz="1112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algn="just" defTabSz="896144" eaLnBrk="0" hangingPunct="0">
              <a:lnSpc>
                <a:spcPct val="150000"/>
              </a:lnSpc>
            </a:pPr>
            <a:r>
              <a:rPr lang="en-ZA" altLang="en-US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Fish</a:t>
            </a:r>
          </a:p>
          <a:p>
            <a:pPr algn="just" defTabSz="896144" eaLnBrk="0" hangingPunct="0">
              <a:lnSpc>
                <a:spcPct val="150000"/>
              </a:lnSpc>
            </a:pPr>
            <a:endParaRPr lang="en-ZA" altLang="en-US" sz="14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just" defTabSz="896144" eaLnBrk="0" hangingPunct="0">
              <a:lnSpc>
                <a:spcPct val="150000"/>
              </a:lnSpc>
            </a:pPr>
            <a:endParaRPr lang="en-ZA" altLang="en-US" sz="14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just" defTabSz="896144" eaLnBrk="0" hangingPunct="0">
              <a:lnSpc>
                <a:spcPct val="150000"/>
              </a:lnSpc>
            </a:pPr>
            <a:r>
              <a:rPr lang="en-ZA" altLang="en-US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Molluscs</a:t>
            </a:r>
          </a:p>
          <a:p>
            <a:pPr algn="just" defTabSz="896144" eaLnBrk="0" hangingPunct="0">
              <a:lnSpc>
                <a:spcPct val="150000"/>
              </a:lnSpc>
            </a:pPr>
            <a:endParaRPr lang="en-ZA" altLang="en-US" sz="14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just" defTabSz="896144" eaLnBrk="0" hangingPunct="0">
              <a:lnSpc>
                <a:spcPct val="150000"/>
              </a:lnSpc>
            </a:pPr>
            <a:endParaRPr lang="en-ZA" altLang="en-US" sz="14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just" defTabSz="896144" eaLnBrk="0" hangingPunct="0">
              <a:lnSpc>
                <a:spcPct val="150000"/>
              </a:lnSpc>
            </a:pPr>
            <a:endParaRPr lang="en-ZA" altLang="en-US" sz="14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just" defTabSz="896144" eaLnBrk="0" hangingPunct="0">
              <a:lnSpc>
                <a:spcPct val="150000"/>
              </a:lnSpc>
            </a:pPr>
            <a:r>
              <a:rPr lang="en-ZA" alt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Crustaceans</a:t>
            </a:r>
            <a:r>
              <a:rPr lang="en-ZA" altLang="en-US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</a:p>
          <a:p>
            <a:pPr algn="just" defTabSz="896144" eaLnBrk="0" hangingPunct="0">
              <a:lnSpc>
                <a:spcPct val="150000"/>
              </a:lnSpc>
            </a:pPr>
            <a:endParaRPr lang="en-ZA" altLang="en-US" sz="14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just" defTabSz="896144" eaLnBrk="0" hangingPunct="0">
              <a:lnSpc>
                <a:spcPct val="150000"/>
              </a:lnSpc>
            </a:pPr>
            <a:endParaRPr lang="en-ZA" altLang="en-US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just" defTabSz="896144" eaLnBrk="0" hangingPunct="0">
              <a:lnSpc>
                <a:spcPct val="150000"/>
              </a:lnSpc>
            </a:pPr>
            <a:r>
              <a:rPr lang="en-ZA" altLang="en-US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Seaweeds</a:t>
            </a:r>
            <a:endParaRPr lang="en-ZA" altLang="en-US" sz="1112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846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C6C2E0-5D53-31C1-44DC-95E500FF9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C5240-9238-DB96-01BC-373FD7D6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2193" y="-185058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</a:rPr>
              <a:t>Economic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EF92F-8AFD-3494-647E-A5E22AD5F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2" y="819478"/>
            <a:ext cx="3222171" cy="216320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ZA" sz="2000" b="1" dirty="0">
                <a:latin typeface="+mj-lt"/>
                <a:ea typeface="+mj-ea"/>
                <a:cs typeface="+mj-cs"/>
              </a:rPr>
              <a:t>Generic Feasibility studies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sz="2000" dirty="0">
                <a:latin typeface="+mj-lt"/>
                <a:ea typeface="+mj-ea"/>
                <a:cs typeface="+mj-cs"/>
              </a:rPr>
              <a:t>Trout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sz="2000" dirty="0">
                <a:latin typeface="+mj-lt"/>
                <a:ea typeface="+mj-ea"/>
                <a:cs typeface="+mj-cs"/>
              </a:rPr>
              <a:t>Tilapia (Nile and Mozambique)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sz="2000" dirty="0">
                <a:latin typeface="+mj-lt"/>
                <a:ea typeface="+mj-ea"/>
                <a:cs typeface="+mj-cs"/>
              </a:rPr>
              <a:t>Mussels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sz="2000" dirty="0">
                <a:latin typeface="+mj-lt"/>
                <a:ea typeface="+mj-ea"/>
                <a:cs typeface="+mj-cs"/>
              </a:rPr>
              <a:t>Oysters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sz="2000" dirty="0">
                <a:latin typeface="+mj-lt"/>
                <a:ea typeface="+mj-ea"/>
                <a:cs typeface="+mj-cs"/>
              </a:rPr>
              <a:t>Abalone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sz="2000" dirty="0">
                <a:latin typeface="+mj-lt"/>
                <a:ea typeface="+mj-ea"/>
                <a:cs typeface="+mj-cs"/>
              </a:rPr>
              <a:t>Catfish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sz="2000" dirty="0">
                <a:latin typeface="+mj-lt"/>
                <a:ea typeface="+mj-ea"/>
                <a:cs typeface="+mj-cs"/>
              </a:rPr>
              <a:t>Marine Finfish (Kob and Salmon)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sz="2000" dirty="0">
                <a:latin typeface="+mj-lt"/>
                <a:ea typeface="+mj-ea"/>
                <a:cs typeface="+mj-cs"/>
              </a:rPr>
              <a:t>Freshwater and Marine Ornamental fish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sz="2000" dirty="0">
                <a:latin typeface="+mj-lt"/>
                <a:ea typeface="+mj-ea"/>
                <a:cs typeface="+mj-cs"/>
              </a:rPr>
              <a:t>Marron crayfish  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8A686E-AA71-EAB3-3824-6124DAAC12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64" y="3222171"/>
            <a:ext cx="8123707" cy="20662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7B2CCF-A2FE-E2EB-3706-462E56054B28}"/>
              </a:ext>
            </a:extLst>
          </p:cNvPr>
          <p:cNvSpPr txBox="1"/>
          <p:nvPr/>
        </p:nvSpPr>
        <p:spPr>
          <a:xfrm>
            <a:off x="3407229" y="839252"/>
            <a:ext cx="6019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861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tabLst/>
              <a:defRPr/>
            </a:pPr>
            <a:r>
              <a:rPr lang="en-ZA" sz="1300" b="1" dirty="0">
                <a:latin typeface="+mj-lt"/>
                <a:ea typeface="+mj-ea"/>
                <a:cs typeface="+mj-cs"/>
              </a:rPr>
              <a:t>Feasibilities studies help:</a:t>
            </a:r>
          </a:p>
          <a:p>
            <a:pPr marL="228600" marR="0" lvl="0" indent="-228600" defTabSz="914400" fontAlgn="auto"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ZA" sz="1300" dirty="0">
                <a:latin typeface="+mj-lt"/>
                <a:ea typeface="+mj-ea"/>
                <a:cs typeface="+mj-cs"/>
              </a:rPr>
              <a:t>Determining the financial viability of a specific aquaculture project </a:t>
            </a:r>
          </a:p>
          <a:p>
            <a:pPr marL="228600" marR="0" lvl="0" indent="-228600" defTabSz="914400" fontAlgn="auto"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ZA" sz="1300" dirty="0">
                <a:latin typeface="+mj-lt"/>
                <a:ea typeface="+mj-ea"/>
                <a:cs typeface="+mj-cs"/>
              </a:rPr>
              <a:t>To gain insight into the minimum viable design capacity for each species-system combination. </a:t>
            </a:r>
          </a:p>
          <a:p>
            <a:pPr marL="228600" marR="0" lvl="0" indent="-228600" defTabSz="914400" fontAlgn="auto"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ZA" sz="1300" dirty="0">
                <a:latin typeface="+mj-lt"/>
                <a:ea typeface="+mj-ea"/>
                <a:cs typeface="+mj-cs"/>
              </a:rPr>
              <a:t>The model can:</a:t>
            </a:r>
          </a:p>
          <a:p>
            <a:pPr marL="228600" marR="0" lvl="0" indent="-228600" defTabSz="914400" fontAlgn="auto"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ZA" sz="1300" dirty="0">
                <a:latin typeface="+mj-lt"/>
                <a:ea typeface="+mj-ea"/>
                <a:cs typeface="+mj-cs"/>
              </a:rPr>
              <a:t>Provide an estimate of the project cash flow</a:t>
            </a:r>
          </a:p>
          <a:p>
            <a:pPr marL="228600" marR="0" lvl="0" indent="-228600" defTabSz="914400" fontAlgn="auto"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ZA" sz="1300" dirty="0">
                <a:latin typeface="+mj-lt"/>
                <a:ea typeface="+mj-ea"/>
                <a:cs typeface="+mj-cs"/>
              </a:rPr>
              <a:t>Consider different funding options and market prices</a:t>
            </a:r>
          </a:p>
          <a:p>
            <a:pPr marL="228600" marR="0" lvl="0" indent="-228600" defTabSz="914400" fontAlgn="auto"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ZA" sz="1300" dirty="0">
                <a:latin typeface="+mj-lt"/>
                <a:ea typeface="+mj-ea"/>
                <a:cs typeface="+mj-cs"/>
              </a:rPr>
              <a:t>Calculate sensitivity and economies of scale</a:t>
            </a:r>
          </a:p>
          <a:p>
            <a:pPr marL="228600" marR="0" lvl="0" indent="-228600" defTabSz="914400" fontAlgn="auto"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ZA" sz="1300" dirty="0">
                <a:latin typeface="+mj-lt"/>
                <a:ea typeface="+mj-ea"/>
                <a:cs typeface="+mj-cs"/>
              </a:rPr>
              <a:t>Determine financial ratios and the duration and return on investment</a:t>
            </a:r>
          </a:p>
          <a:p>
            <a:pPr marL="228600" marR="0" lvl="0" indent="-228600" defTabSz="914400" fontAlgn="auto"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lang="en-ZA" sz="1300" dirty="0">
                <a:latin typeface="+mj-lt"/>
                <a:ea typeface="+mj-ea"/>
                <a:cs typeface="+mj-cs"/>
              </a:rPr>
              <a:t>Highlight specific species requirements</a:t>
            </a:r>
          </a:p>
        </p:txBody>
      </p:sp>
    </p:spTree>
    <p:extLst>
      <p:ext uri="{BB962C8B-B14F-4D97-AF65-F5344CB8AC3E}">
        <p14:creationId xmlns:p14="http://schemas.microsoft.com/office/powerpoint/2010/main" val="236165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513FC8-9015-CAFC-A01E-D072BBA08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42823-C573-3634-9876-AF5DBD31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38943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</a:rPr>
              <a:t>Regulatory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D409B-01BD-C692-EAF7-167129040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939221"/>
            <a:ext cx="5225142" cy="429805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ZA" sz="2000" dirty="0">
                <a:latin typeface="+mj-lt"/>
                <a:ea typeface="+mj-ea"/>
                <a:cs typeface="+mj-cs"/>
              </a:rPr>
              <a:t>Currently Marine Aquaculture is managed under the Marine Living Resources Act of 1998.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+mj-lt"/>
                <a:ea typeface="+mj-ea"/>
                <a:cs typeface="+mj-cs"/>
              </a:rPr>
              <a:t>Freshwater Aquaculture is managed under numerous pieces of legislation and is fragmented.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+mj-lt"/>
                <a:ea typeface="+mj-ea"/>
                <a:cs typeface="+mj-cs"/>
              </a:rPr>
              <a:t>To solve this issue the DFFE undertook a process to develop the Aquaculture Development Bill to be a holistic piece of legislation for the management of the aquaculture sector.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8663AA-D284-A5D9-6A08-E3D382B7CA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0571" y="662781"/>
            <a:ext cx="3367789" cy="456554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63569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1D7757-D638-8A09-1768-D17E119B2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543D4-8B87-BDC6-9C69-ADFDA6E7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947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ZA" sz="3200" b="1" dirty="0">
                <a:solidFill>
                  <a:srgbClr val="008000"/>
                </a:solidFill>
              </a:rPr>
              <a:t>Aquaculture Development Bill</a:t>
            </a:r>
            <a:endParaRPr lang="en-US" sz="3200" b="1" dirty="0">
              <a:solidFill>
                <a:srgbClr val="00800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B181C8-7C9B-FC3D-BEFD-B4B2E34CCE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974069"/>
              </p:ext>
            </p:extLst>
          </p:nvPr>
        </p:nvGraphicFramePr>
        <p:xfrm>
          <a:off x="413657" y="939221"/>
          <a:ext cx="8164286" cy="4298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3A98AFC-D5DE-6083-AEEA-027761F74356}"/>
              </a:ext>
            </a:extLst>
          </p:cNvPr>
          <p:cNvSpPr txBox="1"/>
          <p:nvPr/>
        </p:nvSpPr>
        <p:spPr>
          <a:xfrm>
            <a:off x="642257" y="5159829"/>
            <a:ext cx="808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/>
              <a:t>For more information contact Mr Tshepo Sebake TSebake@dffe.gov.za  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11143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3AF179-E7B0-FBCC-C7BB-3C68A78D6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733EE-C6C4-9E48-0460-C0BED09D2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947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ZA" sz="3200" b="1" dirty="0">
                <a:solidFill>
                  <a:srgbClr val="008000"/>
                </a:solidFill>
              </a:rPr>
              <a:t>Research and Innovation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8AE37-2FE3-1224-3EA5-5E1D00FB2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939221"/>
            <a:ext cx="8142514" cy="42980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ZA" sz="2000" dirty="0">
                <a:latin typeface="+mj-lt"/>
                <a:ea typeface="+mj-ea"/>
                <a:cs typeface="+mj-cs"/>
              </a:rPr>
              <a:t>Targeted research and development:	</a:t>
            </a:r>
          </a:p>
          <a:p>
            <a:pPr>
              <a:lnSpc>
                <a:spcPct val="100000"/>
              </a:lnSpc>
            </a:pPr>
            <a:r>
              <a:rPr lang="en-ZA" sz="2000" dirty="0">
                <a:latin typeface="+mj-lt"/>
                <a:ea typeface="+mj-ea"/>
                <a:cs typeface="+mj-cs"/>
              </a:rPr>
              <a:t>Coordinated research in partnership with universities and other key institutions.</a:t>
            </a:r>
          </a:p>
          <a:p>
            <a:pPr>
              <a:lnSpc>
                <a:spcPct val="100000"/>
              </a:lnSpc>
            </a:pPr>
            <a:r>
              <a:rPr lang="en-ZA" sz="2000" dirty="0">
                <a:latin typeface="+mj-lt"/>
                <a:ea typeface="+mj-ea"/>
                <a:cs typeface="+mj-cs"/>
              </a:rPr>
              <a:t>Diversification and competitiveness - new species; genetics; production systems; technology transfer and pilot/demonstration projects; nutrition and feed development; and markets and post-harvest technology</a:t>
            </a:r>
          </a:p>
          <a:p>
            <a:pPr>
              <a:lnSpc>
                <a:spcPct val="100000"/>
              </a:lnSpc>
            </a:pPr>
            <a:r>
              <a:rPr lang="en-ZA" sz="2000" dirty="0">
                <a:latin typeface="+mj-lt"/>
                <a:ea typeface="+mj-ea"/>
                <a:cs typeface="+mj-cs"/>
              </a:rPr>
              <a:t>South Africa testing commercial production of local Sea Urchin, </a:t>
            </a:r>
            <a:r>
              <a:rPr lang="en-ZA" sz="2000" i="1" dirty="0" err="1">
                <a:latin typeface="+mj-lt"/>
                <a:ea typeface="+mj-ea"/>
                <a:cs typeface="+mj-cs"/>
              </a:rPr>
              <a:t>Tripneustes</a:t>
            </a:r>
            <a:r>
              <a:rPr lang="en-ZA" sz="2000" i="1" dirty="0">
                <a:latin typeface="+mj-lt"/>
                <a:ea typeface="+mj-ea"/>
                <a:cs typeface="+mj-cs"/>
              </a:rPr>
              <a:t> </a:t>
            </a:r>
            <a:r>
              <a:rPr lang="en-ZA" sz="2000" i="1" dirty="0" err="1">
                <a:latin typeface="+mj-lt"/>
                <a:ea typeface="+mj-ea"/>
                <a:cs typeface="+mj-cs"/>
              </a:rPr>
              <a:t>gratilla</a:t>
            </a:r>
            <a:r>
              <a:rPr lang="en-ZA" sz="2000" dirty="0">
                <a:latin typeface="+mj-lt"/>
                <a:ea typeface="+mj-ea"/>
                <a:cs typeface="+mj-cs"/>
              </a:rPr>
              <a:t>, which is showing promising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941FD-02CC-6D08-404A-213D23386D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6530" y="3626699"/>
            <a:ext cx="2084614" cy="18578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785232-8CD9-E7A8-5638-4B773D4161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829" y="3992768"/>
            <a:ext cx="4830537" cy="136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26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924146-9E1A-5A9E-7533-B775FFCBE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51365-1760-C6C1-81D8-8F5298BE2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947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ZA" sz="3200" b="1" dirty="0">
                <a:solidFill>
                  <a:srgbClr val="008000"/>
                </a:solidFill>
              </a:rPr>
              <a:t>Factors to consider for an Aquaculture project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7CE78-9317-82A3-9ACE-0E1FD99F3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939221"/>
            <a:ext cx="8142514" cy="429805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ZA" sz="2000" dirty="0">
                <a:latin typeface="+mj-lt"/>
                <a:ea typeface="+mj-ea"/>
                <a:cs typeface="+mj-cs"/>
              </a:rPr>
              <a:t>What does the market require?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+mj-lt"/>
                <a:ea typeface="+mj-ea"/>
                <a:cs typeface="+mj-cs"/>
              </a:rPr>
              <a:t>Where is the target market (local/international) ?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+mj-lt"/>
                <a:ea typeface="+mj-ea"/>
                <a:cs typeface="+mj-cs"/>
              </a:rPr>
              <a:t>What is the size of the market?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+mj-lt"/>
                <a:ea typeface="+mj-ea"/>
                <a:cs typeface="+mj-cs"/>
              </a:rPr>
              <a:t>Is there scope to enter the market?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+mj-lt"/>
                <a:ea typeface="+mj-ea"/>
                <a:cs typeface="+mj-cs"/>
              </a:rPr>
              <a:t>What competition is there in the sector?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+mj-lt"/>
                <a:ea typeface="+mj-ea"/>
                <a:cs typeface="+mj-cs"/>
              </a:rPr>
              <a:t>Price, what are my competitors' price; what is my identified market willing to pay? 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+mj-lt"/>
                <a:ea typeface="+mj-ea"/>
                <a:cs typeface="+mj-cs"/>
              </a:rPr>
              <a:t>What is my competitive advantage?</a:t>
            </a:r>
          </a:p>
        </p:txBody>
      </p:sp>
      <p:pic>
        <p:nvPicPr>
          <p:cNvPr id="5" name="Picture 4" descr="3D graphic chart">
            <a:extLst>
              <a:ext uri="{FF2B5EF4-FFF2-40B4-BE49-F238E27FC236}">
                <a16:creationId xmlns:a16="http://schemas.microsoft.com/office/drawing/2014/main" id="{5EA967A4-6BF9-F8C2-7941-94E7BD46FC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359" y="1049336"/>
            <a:ext cx="2599212" cy="195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29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9C0226-9A5D-423F-7D3A-CB4E92334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56D2A-8EE1-807E-56DD-A3BA4E4C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947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ZA" sz="3200" b="1" dirty="0">
                <a:solidFill>
                  <a:srgbClr val="008000"/>
                </a:solidFill>
              </a:rPr>
              <a:t>Factors to consider for an Aquaculture project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89F3B-AD91-B7CF-B267-80BEDE646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939221"/>
            <a:ext cx="8142514" cy="42980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sz="2000" dirty="0">
                <a:latin typeface="+mj-lt"/>
                <a:ea typeface="+mj-ea"/>
                <a:cs typeface="+mj-cs"/>
              </a:rPr>
              <a:t>Do you have the required technical skills?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+mj-lt"/>
                <a:ea typeface="+mj-ea"/>
                <a:cs typeface="+mj-cs"/>
              </a:rPr>
              <a:t>Do you have the business skills?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+mj-lt"/>
                <a:ea typeface="+mj-ea"/>
                <a:cs typeface="+mj-cs"/>
              </a:rPr>
              <a:t>Have you identified a market and established a sale price?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+mj-lt"/>
                <a:ea typeface="+mj-ea"/>
                <a:cs typeface="+mj-cs"/>
              </a:rPr>
              <a:t>Do I have access to appropriate land and water?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+mj-lt"/>
                <a:ea typeface="+mj-ea"/>
                <a:cs typeface="+mj-cs"/>
              </a:rPr>
              <a:t>How robust is your planning? Sensitivity analysis 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+mj-lt"/>
                <a:ea typeface="+mj-ea"/>
                <a:cs typeface="+mj-cs"/>
              </a:rPr>
              <a:t>Have I allocated enough time?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+mj-lt"/>
                <a:ea typeface="+mj-ea"/>
                <a:cs typeface="+mj-cs"/>
              </a:rPr>
              <a:t>How will I finance the proposal?</a:t>
            </a:r>
          </a:p>
        </p:txBody>
      </p:sp>
      <p:pic>
        <p:nvPicPr>
          <p:cNvPr id="6" name="Picture 5" descr="Closeup of adult holding books">
            <a:extLst>
              <a:ext uri="{FF2B5EF4-FFF2-40B4-BE49-F238E27FC236}">
                <a16:creationId xmlns:a16="http://schemas.microsoft.com/office/drawing/2014/main" id="{A420AA1B-FB10-7A61-717E-5D046A7631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58640" y="903218"/>
            <a:ext cx="1915888" cy="1278248"/>
          </a:xfrm>
          <a:prstGeom prst="rect">
            <a:avLst/>
          </a:prstGeom>
        </p:spPr>
      </p:pic>
      <p:pic>
        <p:nvPicPr>
          <p:cNvPr id="8" name="Picture 7" descr="A black sand beach and deep blue waters">
            <a:extLst>
              <a:ext uri="{FF2B5EF4-FFF2-40B4-BE49-F238E27FC236}">
                <a16:creationId xmlns:a16="http://schemas.microsoft.com/office/drawing/2014/main" id="{E0920ECF-FC3C-DDFA-2E7A-F7A4489FBF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640" y="2501042"/>
            <a:ext cx="1886714" cy="1257184"/>
          </a:xfrm>
          <a:prstGeom prst="rect">
            <a:avLst/>
          </a:prstGeom>
        </p:spPr>
      </p:pic>
      <p:pic>
        <p:nvPicPr>
          <p:cNvPr id="10" name="Picture 9" descr="Hourglass with green sand">
            <a:extLst>
              <a:ext uri="{FF2B5EF4-FFF2-40B4-BE49-F238E27FC236}">
                <a16:creationId xmlns:a16="http://schemas.microsoft.com/office/drawing/2014/main" id="{2AC3AB61-0013-8D16-2CEA-A39E6FDD43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977" y="4053989"/>
            <a:ext cx="1883272" cy="12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0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</TotalTime>
  <Words>936</Words>
  <Application>Microsoft Office PowerPoint</Application>
  <PresentationFormat>On-screen Show (4:3)</PresentationFormat>
  <Paragraphs>133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Century Gothic</vt:lpstr>
      <vt:lpstr>Office Theme</vt:lpstr>
      <vt:lpstr>AQUACULTURE OVERVIEW   Department of Forestry, fisheries and the Environment (DFFE) Branch: Fisheries Management     Mrs Michelle Pretorius  Aquaculture Advisor (DFFE)   Sustainable Ocean Economy Symposium Port Nolloth 16 - 17 October 2024</vt:lpstr>
      <vt:lpstr>Content of Presentation</vt:lpstr>
      <vt:lpstr>What is Aquaculture?</vt:lpstr>
      <vt:lpstr>Economic growth</vt:lpstr>
      <vt:lpstr>Regulatory Frameworks</vt:lpstr>
      <vt:lpstr>Aquaculture Development Bill</vt:lpstr>
      <vt:lpstr>Research and Innovation</vt:lpstr>
      <vt:lpstr>Factors to consider for an Aquaculture project</vt:lpstr>
      <vt:lpstr>Factors to consider for an Aquaculture project</vt:lpstr>
      <vt:lpstr>Site Selection Criteria </vt:lpstr>
      <vt:lpstr>Aquaculture Support Services </vt:lpstr>
      <vt:lpstr>Awareness material &amp; resources</vt:lpstr>
      <vt:lpstr>Material &amp;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Lebohang Elton Makhubela</dc:creator>
  <cp:lastModifiedBy>Letlhogonolo Setlhabi</cp:lastModifiedBy>
  <cp:revision>17</cp:revision>
  <dcterms:created xsi:type="dcterms:W3CDTF">2024-05-27T08:56:39Z</dcterms:created>
  <dcterms:modified xsi:type="dcterms:W3CDTF">2024-10-16T06:43:42Z</dcterms:modified>
</cp:coreProperties>
</file>