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5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65"/>
  </p:normalViewPr>
  <p:slideViewPr>
    <p:cSldViewPr snapToGrid="0">
      <p:cViewPr varScale="1">
        <p:scale>
          <a:sx n="67" d="100"/>
          <a:sy n="67" d="100"/>
        </p:scale>
        <p:origin x="11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16B5160-53E8-764F-A33B-B9F83474CCFF}"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BA09-5EBE-EF4F-937A-2E0E3B271D2C}" type="slidenum">
              <a:rPr lang="en-US" smtClean="0"/>
              <a:t>‹#›</a:t>
            </a:fld>
            <a:endParaRPr lang="en-US"/>
          </a:p>
        </p:txBody>
      </p:sp>
    </p:spTree>
    <p:extLst>
      <p:ext uri="{BB962C8B-B14F-4D97-AF65-F5344CB8AC3E}">
        <p14:creationId xmlns:p14="http://schemas.microsoft.com/office/powerpoint/2010/main" val="170253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16B5160-53E8-764F-A33B-B9F83474CCFF}"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BA09-5EBE-EF4F-937A-2E0E3B271D2C}" type="slidenum">
              <a:rPr lang="en-US" smtClean="0"/>
              <a:t>‹#›</a:t>
            </a:fld>
            <a:endParaRPr lang="en-US"/>
          </a:p>
        </p:txBody>
      </p:sp>
    </p:spTree>
    <p:extLst>
      <p:ext uri="{BB962C8B-B14F-4D97-AF65-F5344CB8AC3E}">
        <p14:creationId xmlns:p14="http://schemas.microsoft.com/office/powerpoint/2010/main" val="210511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16B5160-53E8-764F-A33B-B9F83474CCFF}"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BA09-5EBE-EF4F-937A-2E0E3B271D2C}" type="slidenum">
              <a:rPr lang="en-US" smtClean="0"/>
              <a:t>‹#›</a:t>
            </a:fld>
            <a:endParaRPr lang="en-US"/>
          </a:p>
        </p:txBody>
      </p:sp>
    </p:spTree>
    <p:extLst>
      <p:ext uri="{BB962C8B-B14F-4D97-AF65-F5344CB8AC3E}">
        <p14:creationId xmlns:p14="http://schemas.microsoft.com/office/powerpoint/2010/main" val="37940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16B5160-53E8-764F-A33B-B9F83474CCFF}"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BA09-5EBE-EF4F-937A-2E0E3B271D2C}" type="slidenum">
              <a:rPr lang="en-US" smtClean="0"/>
              <a:t>‹#›</a:t>
            </a:fld>
            <a:endParaRPr lang="en-US"/>
          </a:p>
        </p:txBody>
      </p:sp>
    </p:spTree>
    <p:extLst>
      <p:ext uri="{BB962C8B-B14F-4D97-AF65-F5344CB8AC3E}">
        <p14:creationId xmlns:p14="http://schemas.microsoft.com/office/powerpoint/2010/main" val="392423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16B5160-53E8-764F-A33B-B9F83474CCFF}"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BA09-5EBE-EF4F-937A-2E0E3B271D2C}" type="slidenum">
              <a:rPr lang="en-US" smtClean="0"/>
              <a:t>‹#›</a:t>
            </a:fld>
            <a:endParaRPr lang="en-US"/>
          </a:p>
        </p:txBody>
      </p:sp>
    </p:spTree>
    <p:extLst>
      <p:ext uri="{BB962C8B-B14F-4D97-AF65-F5344CB8AC3E}">
        <p14:creationId xmlns:p14="http://schemas.microsoft.com/office/powerpoint/2010/main" val="118940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16B5160-53E8-764F-A33B-B9F83474CCFF}"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EBA09-5EBE-EF4F-937A-2E0E3B271D2C}" type="slidenum">
              <a:rPr lang="en-US" smtClean="0"/>
              <a:t>‹#›</a:t>
            </a:fld>
            <a:endParaRPr lang="en-US"/>
          </a:p>
        </p:txBody>
      </p:sp>
    </p:spTree>
    <p:extLst>
      <p:ext uri="{BB962C8B-B14F-4D97-AF65-F5344CB8AC3E}">
        <p14:creationId xmlns:p14="http://schemas.microsoft.com/office/powerpoint/2010/main" val="217392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16B5160-53E8-764F-A33B-B9F83474CCFF}" type="datetimeFigureOut">
              <a:rPr lang="en-US" smtClean="0"/>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6EBA09-5EBE-EF4F-937A-2E0E3B271D2C}" type="slidenum">
              <a:rPr lang="en-US" smtClean="0"/>
              <a:t>‹#›</a:t>
            </a:fld>
            <a:endParaRPr lang="en-US"/>
          </a:p>
        </p:txBody>
      </p:sp>
    </p:spTree>
    <p:extLst>
      <p:ext uri="{BB962C8B-B14F-4D97-AF65-F5344CB8AC3E}">
        <p14:creationId xmlns:p14="http://schemas.microsoft.com/office/powerpoint/2010/main" val="4148343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16B5160-53E8-764F-A33B-B9F83474CCFF}" type="datetimeFigureOut">
              <a:rPr lang="en-US" smtClean="0"/>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6EBA09-5EBE-EF4F-937A-2E0E3B271D2C}" type="slidenum">
              <a:rPr lang="en-US" smtClean="0"/>
              <a:t>‹#›</a:t>
            </a:fld>
            <a:endParaRPr lang="en-US"/>
          </a:p>
        </p:txBody>
      </p:sp>
    </p:spTree>
    <p:extLst>
      <p:ext uri="{BB962C8B-B14F-4D97-AF65-F5344CB8AC3E}">
        <p14:creationId xmlns:p14="http://schemas.microsoft.com/office/powerpoint/2010/main" val="76391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6B5160-53E8-764F-A33B-B9F83474CCFF}" type="datetimeFigureOut">
              <a:rPr lang="en-US" smtClean="0"/>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6EBA09-5EBE-EF4F-937A-2E0E3B271D2C}" type="slidenum">
              <a:rPr lang="en-US" smtClean="0"/>
              <a:t>‹#›</a:t>
            </a:fld>
            <a:endParaRPr lang="en-US"/>
          </a:p>
        </p:txBody>
      </p:sp>
    </p:spTree>
    <p:extLst>
      <p:ext uri="{BB962C8B-B14F-4D97-AF65-F5344CB8AC3E}">
        <p14:creationId xmlns:p14="http://schemas.microsoft.com/office/powerpoint/2010/main" val="49050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16B5160-53E8-764F-A33B-B9F83474CCFF}"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EBA09-5EBE-EF4F-937A-2E0E3B271D2C}" type="slidenum">
              <a:rPr lang="en-US" smtClean="0"/>
              <a:t>‹#›</a:t>
            </a:fld>
            <a:endParaRPr lang="en-US"/>
          </a:p>
        </p:txBody>
      </p:sp>
    </p:spTree>
    <p:extLst>
      <p:ext uri="{BB962C8B-B14F-4D97-AF65-F5344CB8AC3E}">
        <p14:creationId xmlns:p14="http://schemas.microsoft.com/office/powerpoint/2010/main" val="219660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16B5160-53E8-764F-A33B-B9F83474CCFF}"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EBA09-5EBE-EF4F-937A-2E0E3B271D2C}" type="slidenum">
              <a:rPr lang="en-US" smtClean="0"/>
              <a:t>‹#›</a:t>
            </a:fld>
            <a:endParaRPr lang="en-US"/>
          </a:p>
        </p:txBody>
      </p:sp>
    </p:spTree>
    <p:extLst>
      <p:ext uri="{BB962C8B-B14F-4D97-AF65-F5344CB8AC3E}">
        <p14:creationId xmlns:p14="http://schemas.microsoft.com/office/powerpoint/2010/main" val="74486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6B5160-53E8-764F-A33B-B9F83474CCFF}" type="datetimeFigureOut">
              <a:rPr lang="en-US" smtClean="0"/>
              <a:t>10/16/2024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6EBA09-5EBE-EF4F-937A-2E0E3B271D2C}" type="slidenum">
              <a:rPr lang="en-US" smtClean="0"/>
              <a:t>‹#›</a:t>
            </a:fld>
            <a:endParaRPr lang="en-US"/>
          </a:p>
        </p:txBody>
      </p:sp>
    </p:spTree>
    <p:extLst>
      <p:ext uri="{BB962C8B-B14F-4D97-AF65-F5344CB8AC3E}">
        <p14:creationId xmlns:p14="http://schemas.microsoft.com/office/powerpoint/2010/main" val="2756742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aquasea.csir.co.za/sea-repor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910C46-70D4-C16C-9E18-7FCA4C40CF15}"/>
              </a:ext>
            </a:extLst>
          </p:cNvPr>
          <p:cNvSpPr>
            <a:spLocks noGrp="1"/>
          </p:cNvSpPr>
          <p:nvPr>
            <p:ph type="ctrTitle"/>
          </p:nvPr>
        </p:nvSpPr>
        <p:spPr>
          <a:xfrm>
            <a:off x="619932" y="1286359"/>
            <a:ext cx="7838268" cy="4016958"/>
          </a:xfrm>
        </p:spPr>
        <p:txBody>
          <a:bodyPr>
            <a:noAutofit/>
          </a:bodyPr>
          <a:lstStyle/>
          <a:p>
            <a:r>
              <a:rPr lang="en-US" sz="2000" dirty="0">
                <a:solidFill>
                  <a:srgbClr val="008000"/>
                </a:solidFill>
              </a:rPr>
              <a:t>AQUACULTURE IN SOUTH AFRICA </a:t>
            </a:r>
            <a:br>
              <a:rPr lang="en-US" sz="2000" dirty="0">
                <a:solidFill>
                  <a:srgbClr val="008000"/>
                </a:solidFill>
              </a:rPr>
            </a:br>
            <a:r>
              <a:rPr lang="en-US" sz="2000" dirty="0">
                <a:solidFill>
                  <a:srgbClr val="008000"/>
                </a:solidFill>
              </a:rPr>
              <a:t>Potential of the Northern Cape</a:t>
            </a:r>
            <a:br>
              <a:rPr lang="en-US" sz="2000" dirty="0">
                <a:solidFill>
                  <a:srgbClr val="008000"/>
                </a:solidFill>
              </a:rPr>
            </a:br>
            <a:br>
              <a:rPr lang="en-US" sz="2000" dirty="0">
                <a:solidFill>
                  <a:srgbClr val="008000"/>
                </a:solidFill>
              </a:rPr>
            </a:br>
            <a:br>
              <a:rPr lang="en-US" sz="2000" dirty="0">
                <a:solidFill>
                  <a:srgbClr val="008000"/>
                </a:solidFill>
              </a:rPr>
            </a:br>
            <a:r>
              <a:rPr lang="en-US" sz="1800" dirty="0">
                <a:solidFill>
                  <a:srgbClr val="008000"/>
                </a:solidFill>
              </a:rPr>
              <a:t>Department of Forestry, fisheries and the Environment (DFFE)</a:t>
            </a:r>
            <a:br>
              <a:rPr lang="en-US" sz="1800" dirty="0">
                <a:solidFill>
                  <a:srgbClr val="008000"/>
                </a:solidFill>
              </a:rPr>
            </a:br>
            <a:r>
              <a:rPr lang="en-US" sz="1800" dirty="0">
                <a:solidFill>
                  <a:srgbClr val="008000"/>
                </a:solidFill>
              </a:rPr>
              <a:t>Branch: Fisheries Management  </a:t>
            </a:r>
            <a:br>
              <a:rPr lang="en-US" sz="2000" dirty="0">
                <a:solidFill>
                  <a:srgbClr val="008000"/>
                </a:solidFill>
              </a:rPr>
            </a:br>
            <a:br>
              <a:rPr lang="en-US" sz="2000" dirty="0">
                <a:solidFill>
                  <a:srgbClr val="008000"/>
                </a:solidFill>
              </a:rPr>
            </a:br>
            <a:br>
              <a:rPr lang="en-US" sz="2000" dirty="0">
                <a:solidFill>
                  <a:srgbClr val="008000"/>
                </a:solidFill>
              </a:rPr>
            </a:br>
            <a:r>
              <a:rPr lang="en-US" sz="2000" dirty="0">
                <a:solidFill>
                  <a:srgbClr val="008000"/>
                </a:solidFill>
              </a:rPr>
              <a:t>Mr Kishan Sankar </a:t>
            </a:r>
            <a:br>
              <a:rPr lang="en-US" sz="2000" dirty="0">
                <a:solidFill>
                  <a:srgbClr val="008000"/>
                </a:solidFill>
              </a:rPr>
            </a:br>
            <a:r>
              <a:rPr lang="en-US" sz="2000" dirty="0">
                <a:solidFill>
                  <a:srgbClr val="008000"/>
                </a:solidFill>
              </a:rPr>
              <a:t>Aquaculture Advisor (DFFE) </a:t>
            </a:r>
            <a:br>
              <a:rPr lang="en-US" sz="2000" dirty="0">
                <a:solidFill>
                  <a:srgbClr val="008000"/>
                </a:solidFill>
              </a:rPr>
            </a:br>
            <a:br>
              <a:rPr lang="en-US" sz="2000" dirty="0">
                <a:solidFill>
                  <a:srgbClr val="008000"/>
                </a:solidFill>
              </a:rPr>
            </a:br>
            <a:r>
              <a:rPr lang="en-US" sz="2000" dirty="0">
                <a:solidFill>
                  <a:srgbClr val="008000"/>
                </a:solidFill>
              </a:rPr>
              <a:t>Sustainable Ocean Economy Symposium</a:t>
            </a:r>
            <a:br>
              <a:rPr lang="en-US" sz="2000" dirty="0">
                <a:solidFill>
                  <a:srgbClr val="008000"/>
                </a:solidFill>
              </a:rPr>
            </a:br>
            <a:r>
              <a:rPr lang="en-US" sz="2000" dirty="0">
                <a:solidFill>
                  <a:srgbClr val="008000"/>
                </a:solidFill>
              </a:rPr>
              <a:t>Port </a:t>
            </a:r>
            <a:r>
              <a:rPr lang="en-US" sz="2000" dirty="0" err="1">
                <a:solidFill>
                  <a:srgbClr val="008000"/>
                </a:solidFill>
              </a:rPr>
              <a:t>Nolloth</a:t>
            </a:r>
            <a:br>
              <a:rPr lang="en-US" sz="2000" dirty="0">
                <a:solidFill>
                  <a:srgbClr val="008000"/>
                </a:solidFill>
              </a:rPr>
            </a:br>
            <a:r>
              <a:rPr lang="en-US" sz="2000" dirty="0">
                <a:solidFill>
                  <a:srgbClr val="008000"/>
                </a:solidFill>
              </a:rPr>
              <a:t>16-17 October 2024</a:t>
            </a:r>
          </a:p>
        </p:txBody>
      </p:sp>
    </p:spTree>
    <p:extLst>
      <p:ext uri="{BB962C8B-B14F-4D97-AF65-F5344CB8AC3E}">
        <p14:creationId xmlns:p14="http://schemas.microsoft.com/office/powerpoint/2010/main" val="1605498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A411B64-02E0-A172-3D4C-E7FBB7C9CB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D3E67-0D91-FD06-172A-47C9AE387EFC}"/>
              </a:ext>
            </a:extLst>
          </p:cNvPr>
          <p:cNvSpPr>
            <a:spLocks noGrp="1"/>
          </p:cNvSpPr>
          <p:nvPr>
            <p:ph type="title"/>
          </p:nvPr>
        </p:nvSpPr>
        <p:spPr>
          <a:xfrm>
            <a:off x="0" y="112915"/>
            <a:ext cx="9144000" cy="714399"/>
          </a:xfrm>
        </p:spPr>
        <p:txBody>
          <a:bodyPr>
            <a:normAutofit/>
          </a:bodyPr>
          <a:lstStyle/>
          <a:p>
            <a:pPr algn="ctr"/>
            <a:r>
              <a:rPr lang="en-ZA" sz="3200" b="1" dirty="0">
                <a:solidFill>
                  <a:srgbClr val="008000"/>
                </a:solidFill>
              </a:rPr>
              <a:t>Proposed site in </a:t>
            </a:r>
            <a:r>
              <a:rPr lang="en-ZA" sz="3200" b="1" dirty="0" err="1">
                <a:solidFill>
                  <a:srgbClr val="008000"/>
                </a:solidFill>
              </a:rPr>
              <a:t>Sanddrift</a:t>
            </a:r>
            <a:r>
              <a:rPr lang="en-ZA" sz="3200" b="1" dirty="0">
                <a:solidFill>
                  <a:srgbClr val="008000"/>
                </a:solidFill>
              </a:rPr>
              <a:t> </a:t>
            </a:r>
            <a:endParaRPr lang="en-US" sz="3200" b="1" dirty="0">
              <a:solidFill>
                <a:srgbClr val="008000"/>
              </a:solidFill>
            </a:endParaRPr>
          </a:p>
        </p:txBody>
      </p:sp>
      <p:pic>
        <p:nvPicPr>
          <p:cNvPr id="4" name="Picture 3">
            <a:extLst>
              <a:ext uri="{FF2B5EF4-FFF2-40B4-BE49-F238E27FC236}">
                <a16:creationId xmlns:a16="http://schemas.microsoft.com/office/drawing/2014/main" id="{6CD37A47-E3A5-844D-1F1F-77E7D960ED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689" y="827314"/>
            <a:ext cx="7888908" cy="4432176"/>
          </a:xfrm>
          <a:prstGeom prst="rect">
            <a:avLst/>
          </a:prstGeom>
        </p:spPr>
      </p:pic>
    </p:spTree>
    <p:extLst>
      <p:ext uri="{BB962C8B-B14F-4D97-AF65-F5344CB8AC3E}">
        <p14:creationId xmlns:p14="http://schemas.microsoft.com/office/powerpoint/2010/main" val="334489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DFD0F3A-1B39-0D07-9A21-2C2674E64E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D9499-07EA-8412-A963-D940A3E10EEC}"/>
              </a:ext>
            </a:extLst>
          </p:cNvPr>
          <p:cNvSpPr>
            <a:spLocks noGrp="1"/>
          </p:cNvSpPr>
          <p:nvPr>
            <p:ph type="title"/>
          </p:nvPr>
        </p:nvSpPr>
        <p:spPr>
          <a:xfrm>
            <a:off x="0" y="112915"/>
            <a:ext cx="9144000" cy="714399"/>
          </a:xfrm>
        </p:spPr>
        <p:txBody>
          <a:bodyPr>
            <a:normAutofit/>
          </a:bodyPr>
          <a:lstStyle/>
          <a:p>
            <a:pPr algn="ctr"/>
            <a:r>
              <a:rPr lang="en-ZA" sz="3200" b="1" dirty="0">
                <a:solidFill>
                  <a:srgbClr val="008000"/>
                </a:solidFill>
              </a:rPr>
              <a:t>Proposed concept for </a:t>
            </a:r>
            <a:r>
              <a:rPr lang="en-ZA" sz="3200" b="1" dirty="0" err="1">
                <a:solidFill>
                  <a:srgbClr val="008000"/>
                </a:solidFill>
              </a:rPr>
              <a:t>Dinsvlei</a:t>
            </a:r>
            <a:endParaRPr lang="en-US" sz="3200" b="1" dirty="0">
              <a:solidFill>
                <a:srgbClr val="008000"/>
              </a:solidFill>
            </a:endParaRPr>
          </a:p>
        </p:txBody>
      </p:sp>
      <p:pic>
        <p:nvPicPr>
          <p:cNvPr id="3" name="Picture 2">
            <a:extLst>
              <a:ext uri="{FF2B5EF4-FFF2-40B4-BE49-F238E27FC236}">
                <a16:creationId xmlns:a16="http://schemas.microsoft.com/office/drawing/2014/main" id="{DA66A6B6-3F49-971D-779F-1D65A4A788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629" y="732461"/>
            <a:ext cx="8001000" cy="4498441"/>
          </a:xfrm>
          <a:prstGeom prst="rect">
            <a:avLst/>
          </a:prstGeom>
        </p:spPr>
      </p:pic>
    </p:spTree>
    <p:extLst>
      <p:ext uri="{BB962C8B-B14F-4D97-AF65-F5344CB8AC3E}">
        <p14:creationId xmlns:p14="http://schemas.microsoft.com/office/powerpoint/2010/main" val="3703594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27880A9-FE03-7DC2-510D-D82FEDE45C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1D9AF-9EE6-7D2E-FB60-6A791E0DF7A3}"/>
              </a:ext>
            </a:extLst>
          </p:cNvPr>
          <p:cNvSpPr>
            <a:spLocks noGrp="1"/>
          </p:cNvSpPr>
          <p:nvPr>
            <p:ph type="title"/>
          </p:nvPr>
        </p:nvSpPr>
        <p:spPr>
          <a:xfrm>
            <a:off x="0" y="112915"/>
            <a:ext cx="9144000" cy="714399"/>
          </a:xfrm>
        </p:spPr>
        <p:txBody>
          <a:bodyPr>
            <a:normAutofit/>
          </a:bodyPr>
          <a:lstStyle/>
          <a:p>
            <a:pPr algn="ctr"/>
            <a:r>
              <a:rPr lang="en-ZA" sz="3200" b="1" dirty="0">
                <a:solidFill>
                  <a:srgbClr val="008000"/>
                </a:solidFill>
              </a:rPr>
              <a:t>Proposed concept for Rietfontein</a:t>
            </a:r>
            <a:endParaRPr lang="en-US" sz="3200" b="1" dirty="0">
              <a:solidFill>
                <a:srgbClr val="008000"/>
              </a:solidFill>
            </a:endParaRPr>
          </a:p>
        </p:txBody>
      </p:sp>
      <p:pic>
        <p:nvPicPr>
          <p:cNvPr id="4" name="Picture 3">
            <a:extLst>
              <a:ext uri="{FF2B5EF4-FFF2-40B4-BE49-F238E27FC236}">
                <a16:creationId xmlns:a16="http://schemas.microsoft.com/office/drawing/2014/main" id="{FF5B77B6-B43B-0087-D4B9-3625AD4EDD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62" y="661215"/>
            <a:ext cx="8242506" cy="4621169"/>
          </a:xfrm>
          <a:prstGeom prst="rect">
            <a:avLst/>
          </a:prstGeom>
        </p:spPr>
      </p:pic>
    </p:spTree>
    <p:extLst>
      <p:ext uri="{BB962C8B-B14F-4D97-AF65-F5344CB8AC3E}">
        <p14:creationId xmlns:p14="http://schemas.microsoft.com/office/powerpoint/2010/main" val="292619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6518033-DB33-9641-7B83-67129C4581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EBCC8-D863-4C7E-8538-BA57A6A20C93}"/>
              </a:ext>
            </a:extLst>
          </p:cNvPr>
          <p:cNvSpPr>
            <a:spLocks noGrp="1"/>
          </p:cNvSpPr>
          <p:nvPr>
            <p:ph type="title"/>
          </p:nvPr>
        </p:nvSpPr>
        <p:spPr>
          <a:xfrm>
            <a:off x="0" y="112915"/>
            <a:ext cx="9144000" cy="714399"/>
          </a:xfrm>
        </p:spPr>
        <p:txBody>
          <a:bodyPr>
            <a:normAutofit/>
          </a:bodyPr>
          <a:lstStyle/>
          <a:p>
            <a:pPr algn="ctr"/>
            <a:r>
              <a:rPr lang="en-ZA" sz="3200" b="1" dirty="0">
                <a:solidFill>
                  <a:srgbClr val="008000"/>
                </a:solidFill>
              </a:rPr>
              <a:t>Proposed mariculture park site</a:t>
            </a:r>
            <a:endParaRPr lang="en-US" sz="3200" b="1" dirty="0">
              <a:solidFill>
                <a:srgbClr val="008000"/>
              </a:solidFill>
            </a:endParaRPr>
          </a:p>
        </p:txBody>
      </p:sp>
      <p:pic>
        <p:nvPicPr>
          <p:cNvPr id="3" name="Picture 2">
            <a:extLst>
              <a:ext uri="{FF2B5EF4-FFF2-40B4-BE49-F238E27FC236}">
                <a16:creationId xmlns:a16="http://schemas.microsoft.com/office/drawing/2014/main" id="{DBF09BFD-AAA1-F27E-605A-38B781166EA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65254" y="978195"/>
            <a:ext cx="8208632" cy="4127205"/>
          </a:xfrm>
          <a:prstGeom prst="rect">
            <a:avLst/>
          </a:prstGeom>
        </p:spPr>
      </p:pic>
    </p:spTree>
    <p:extLst>
      <p:ext uri="{BB962C8B-B14F-4D97-AF65-F5344CB8AC3E}">
        <p14:creationId xmlns:p14="http://schemas.microsoft.com/office/powerpoint/2010/main" val="3773592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9F7DF4C-279A-8C79-E4B7-E8198DBBC9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85326-A5CE-3D66-8CBE-01C420BFF452}"/>
              </a:ext>
            </a:extLst>
          </p:cNvPr>
          <p:cNvSpPr>
            <a:spLocks noGrp="1"/>
          </p:cNvSpPr>
          <p:nvPr>
            <p:ph type="title"/>
          </p:nvPr>
        </p:nvSpPr>
        <p:spPr>
          <a:xfrm>
            <a:off x="0" y="112915"/>
            <a:ext cx="9144000" cy="714399"/>
          </a:xfrm>
        </p:spPr>
        <p:txBody>
          <a:bodyPr>
            <a:normAutofit/>
          </a:bodyPr>
          <a:lstStyle/>
          <a:p>
            <a:pPr algn="ctr"/>
            <a:r>
              <a:rPr lang="en-ZA" sz="3200" b="1" dirty="0">
                <a:solidFill>
                  <a:srgbClr val="008000"/>
                </a:solidFill>
              </a:rPr>
              <a:t>Port </a:t>
            </a:r>
            <a:r>
              <a:rPr lang="en-ZA" sz="3200" b="1" dirty="0" err="1">
                <a:solidFill>
                  <a:srgbClr val="008000"/>
                </a:solidFill>
              </a:rPr>
              <a:t>Nolloth</a:t>
            </a:r>
            <a:r>
              <a:rPr lang="en-ZA" sz="3200" b="1" dirty="0">
                <a:solidFill>
                  <a:srgbClr val="008000"/>
                </a:solidFill>
              </a:rPr>
              <a:t> harbour site</a:t>
            </a:r>
            <a:endParaRPr lang="en-US" sz="3200" b="1" dirty="0">
              <a:solidFill>
                <a:srgbClr val="008000"/>
              </a:solidFill>
            </a:endParaRPr>
          </a:p>
        </p:txBody>
      </p:sp>
      <p:pic>
        <p:nvPicPr>
          <p:cNvPr id="4" name="Picture 3">
            <a:extLst>
              <a:ext uri="{FF2B5EF4-FFF2-40B4-BE49-F238E27FC236}">
                <a16:creationId xmlns:a16="http://schemas.microsoft.com/office/drawing/2014/main" id="{0C93C384-AB76-9AD8-6BE9-FC9AEB55DD8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98249" y="941183"/>
            <a:ext cx="7547502" cy="4164217"/>
          </a:xfrm>
          <a:prstGeom prst="rect">
            <a:avLst/>
          </a:prstGeom>
        </p:spPr>
      </p:pic>
    </p:spTree>
    <p:extLst>
      <p:ext uri="{BB962C8B-B14F-4D97-AF65-F5344CB8AC3E}">
        <p14:creationId xmlns:p14="http://schemas.microsoft.com/office/powerpoint/2010/main" val="1118149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6CA1137-6E10-5424-8D87-6B1E8DCCA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AE048-6569-F230-347C-0F690230C54C}"/>
              </a:ext>
            </a:extLst>
          </p:cNvPr>
          <p:cNvSpPr>
            <a:spLocks noGrp="1"/>
          </p:cNvSpPr>
          <p:nvPr>
            <p:ph type="title"/>
          </p:nvPr>
        </p:nvSpPr>
        <p:spPr>
          <a:xfrm>
            <a:off x="0" y="112915"/>
            <a:ext cx="9144000" cy="714399"/>
          </a:xfrm>
        </p:spPr>
        <p:txBody>
          <a:bodyPr>
            <a:normAutofit/>
          </a:bodyPr>
          <a:lstStyle/>
          <a:p>
            <a:pPr algn="ctr"/>
            <a:r>
              <a:rPr lang="en-ZA" sz="3200" b="1" dirty="0">
                <a:solidFill>
                  <a:srgbClr val="008000"/>
                </a:solidFill>
              </a:rPr>
              <a:t>Proposed site </a:t>
            </a:r>
            <a:r>
              <a:rPr lang="en-ZA" sz="3200" b="1" dirty="0" err="1">
                <a:solidFill>
                  <a:srgbClr val="008000"/>
                </a:solidFill>
              </a:rPr>
              <a:t>Hondeklip</a:t>
            </a:r>
            <a:r>
              <a:rPr lang="en-ZA" sz="3200" b="1" dirty="0">
                <a:solidFill>
                  <a:srgbClr val="008000"/>
                </a:solidFill>
              </a:rPr>
              <a:t> Baai harbour</a:t>
            </a:r>
            <a:endParaRPr lang="en-US" sz="3200" b="1" dirty="0">
              <a:solidFill>
                <a:srgbClr val="008000"/>
              </a:solidFill>
            </a:endParaRPr>
          </a:p>
        </p:txBody>
      </p:sp>
      <p:pic>
        <p:nvPicPr>
          <p:cNvPr id="3" name="Picture 2">
            <a:extLst>
              <a:ext uri="{FF2B5EF4-FFF2-40B4-BE49-F238E27FC236}">
                <a16:creationId xmlns:a16="http://schemas.microsoft.com/office/drawing/2014/main" id="{93A649FD-7DFE-44EA-81EE-B973A30F978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16538" y="1339166"/>
            <a:ext cx="7510923" cy="3319920"/>
          </a:xfrm>
          <a:prstGeom prst="rect">
            <a:avLst/>
          </a:prstGeom>
        </p:spPr>
      </p:pic>
    </p:spTree>
    <p:extLst>
      <p:ext uri="{BB962C8B-B14F-4D97-AF65-F5344CB8AC3E}">
        <p14:creationId xmlns:p14="http://schemas.microsoft.com/office/powerpoint/2010/main" val="2110426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49D09AD-22F8-EF89-491E-FE673AD09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48F00-9E74-D454-1E9A-012A5B9A9D9D}"/>
              </a:ext>
            </a:extLst>
          </p:cNvPr>
          <p:cNvSpPr>
            <a:spLocks noGrp="1"/>
          </p:cNvSpPr>
          <p:nvPr>
            <p:ph type="title"/>
          </p:nvPr>
        </p:nvSpPr>
        <p:spPr>
          <a:xfrm>
            <a:off x="0" y="112915"/>
            <a:ext cx="9144000" cy="714399"/>
          </a:xfrm>
        </p:spPr>
        <p:txBody>
          <a:bodyPr>
            <a:normAutofit/>
          </a:bodyPr>
          <a:lstStyle/>
          <a:p>
            <a:pPr algn="ctr"/>
            <a:r>
              <a:rPr lang="en-ZA" sz="3200" b="1" dirty="0">
                <a:solidFill>
                  <a:srgbClr val="008000"/>
                </a:solidFill>
              </a:rPr>
              <a:t>Proposed site </a:t>
            </a:r>
            <a:r>
              <a:rPr lang="en-ZA" sz="3200" b="1" dirty="0" err="1">
                <a:solidFill>
                  <a:srgbClr val="008000"/>
                </a:solidFill>
              </a:rPr>
              <a:t>Hondeklip</a:t>
            </a:r>
            <a:r>
              <a:rPr lang="en-ZA" sz="3200" b="1" dirty="0">
                <a:solidFill>
                  <a:srgbClr val="008000"/>
                </a:solidFill>
              </a:rPr>
              <a:t> Baai </a:t>
            </a:r>
            <a:endParaRPr lang="en-US" sz="3200" b="1" dirty="0">
              <a:solidFill>
                <a:srgbClr val="008000"/>
              </a:solidFill>
            </a:endParaRPr>
          </a:p>
        </p:txBody>
      </p:sp>
      <p:pic>
        <p:nvPicPr>
          <p:cNvPr id="4" name="Picture 3">
            <a:extLst>
              <a:ext uri="{FF2B5EF4-FFF2-40B4-BE49-F238E27FC236}">
                <a16:creationId xmlns:a16="http://schemas.microsoft.com/office/drawing/2014/main" id="{C783100F-B1AB-13A9-A88B-AE994F5F2A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8490" y="827314"/>
            <a:ext cx="5535648" cy="4352921"/>
          </a:xfrm>
          <a:prstGeom prst="rect">
            <a:avLst/>
          </a:prstGeom>
        </p:spPr>
      </p:pic>
    </p:spTree>
    <p:extLst>
      <p:ext uri="{BB962C8B-B14F-4D97-AF65-F5344CB8AC3E}">
        <p14:creationId xmlns:p14="http://schemas.microsoft.com/office/powerpoint/2010/main" val="813824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245D284-0586-45DF-FAE5-9C559A65C798}"/>
              </a:ext>
            </a:extLst>
          </p:cNvPr>
          <p:cNvSpPr txBox="1">
            <a:spLocks/>
          </p:cNvSpPr>
          <p:nvPr/>
        </p:nvSpPr>
        <p:spPr>
          <a:xfrm>
            <a:off x="667211" y="2073751"/>
            <a:ext cx="8229600" cy="2540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Mr Kishan Sankar </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600" dirty="0"/>
              <a:t>Operation Phakisa Delivery Unit</a:t>
            </a:r>
          </a:p>
          <a:p>
            <a:pPr marL="0" indent="0">
              <a:buFont typeface="Arial" panose="020B0604020202020204" pitchFamily="34" charset="0"/>
              <a:buNone/>
            </a:pPr>
            <a:r>
              <a:rPr lang="en-US" sz="1600" dirty="0"/>
              <a:t>Chief Directorate Aquaculture Development &amp; Freshwater Fisheries </a:t>
            </a:r>
          </a:p>
          <a:p>
            <a:pPr marL="0" indent="0">
              <a:buFont typeface="Arial" panose="020B0604020202020204" pitchFamily="34" charset="0"/>
              <a:buNone/>
            </a:pPr>
            <a:r>
              <a:rPr lang="en-US" sz="1600" dirty="0"/>
              <a:t>Branch; Fisheries Management </a:t>
            </a:r>
          </a:p>
          <a:p>
            <a:pPr marL="0" indent="0">
              <a:buFont typeface="Arial" panose="020B0604020202020204" pitchFamily="34" charset="0"/>
              <a:buNone/>
            </a:pPr>
            <a:r>
              <a:rPr lang="en-US" sz="1600" dirty="0"/>
              <a:t>Department of Environment,  Forestry and Fisheries</a:t>
            </a:r>
          </a:p>
          <a:p>
            <a:pPr marL="0" indent="0">
              <a:buFont typeface="Arial" panose="020B0604020202020204" pitchFamily="34" charset="0"/>
              <a:buNone/>
            </a:pPr>
            <a:r>
              <a:rPr lang="en-US" sz="1600" dirty="0"/>
              <a:t>Tel: 021 402 3631     |     Mobile: 066 471 1356</a:t>
            </a:r>
          </a:p>
          <a:p>
            <a:pPr marL="0" indent="0">
              <a:buFont typeface="Arial" panose="020B0604020202020204" pitchFamily="34" charset="0"/>
              <a:buNone/>
            </a:pPr>
            <a:r>
              <a:rPr lang="en-US" sz="1600" dirty="0"/>
              <a:t>Website: http://</a:t>
            </a:r>
            <a:r>
              <a:rPr lang="en-US" sz="1600" dirty="0" err="1"/>
              <a:t>www.dffe.gov.za</a:t>
            </a:r>
            <a:endParaRPr lang="en-US" sz="1600" dirty="0"/>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dirty="0"/>
              <a:t>Address: The Environment House, 473 Steve Biko Road, Arcadia, Pretoria, 0083 </a:t>
            </a:r>
          </a:p>
        </p:txBody>
      </p:sp>
      <p:cxnSp>
        <p:nvCxnSpPr>
          <p:cNvPr id="6" name="Straight Connector 5">
            <a:extLst>
              <a:ext uri="{FF2B5EF4-FFF2-40B4-BE49-F238E27FC236}">
                <a16:creationId xmlns:a16="http://schemas.microsoft.com/office/drawing/2014/main" id="{9257C4CF-C021-1D41-2606-254387B36201}"/>
              </a:ext>
            </a:extLst>
          </p:cNvPr>
          <p:cNvCxnSpPr/>
          <p:nvPr/>
        </p:nvCxnSpPr>
        <p:spPr>
          <a:xfrm>
            <a:off x="478333" y="2172203"/>
            <a:ext cx="0" cy="25732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306FE2C8-311E-E528-9D34-7EC0B53A2833}"/>
              </a:ext>
            </a:extLst>
          </p:cNvPr>
          <p:cNvSpPr txBox="1">
            <a:spLocks/>
          </p:cNvSpPr>
          <p:nvPr/>
        </p:nvSpPr>
        <p:spPr>
          <a:xfrm>
            <a:off x="285750" y="469434"/>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500" b="1" dirty="0">
                <a:solidFill>
                  <a:srgbClr val="003500"/>
                </a:solidFill>
              </a:rPr>
              <a:t>THANK YOU!</a:t>
            </a:r>
          </a:p>
        </p:txBody>
      </p:sp>
    </p:spTree>
    <p:extLst>
      <p:ext uri="{BB962C8B-B14F-4D97-AF65-F5344CB8AC3E}">
        <p14:creationId xmlns:p14="http://schemas.microsoft.com/office/powerpoint/2010/main" val="74531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0FB8-85CD-3D10-5987-7854AF69AC21}"/>
              </a:ext>
            </a:extLst>
          </p:cNvPr>
          <p:cNvSpPr>
            <a:spLocks noGrp="1"/>
          </p:cNvSpPr>
          <p:nvPr>
            <p:ph type="title"/>
          </p:nvPr>
        </p:nvSpPr>
        <p:spPr>
          <a:xfrm>
            <a:off x="0" y="-6828"/>
            <a:ext cx="9144000" cy="1325563"/>
          </a:xfrm>
        </p:spPr>
        <p:txBody>
          <a:bodyPr>
            <a:normAutofit/>
          </a:bodyPr>
          <a:lstStyle/>
          <a:p>
            <a:pPr algn="ctr"/>
            <a:r>
              <a:rPr lang="en-US" sz="3200" b="1" dirty="0">
                <a:solidFill>
                  <a:srgbClr val="008000"/>
                </a:solidFill>
              </a:rPr>
              <a:t>Content of Presentation</a:t>
            </a:r>
          </a:p>
        </p:txBody>
      </p:sp>
      <p:sp>
        <p:nvSpPr>
          <p:cNvPr id="3" name="Content Placeholder 2">
            <a:extLst>
              <a:ext uri="{FF2B5EF4-FFF2-40B4-BE49-F238E27FC236}">
                <a16:creationId xmlns:a16="http://schemas.microsoft.com/office/drawing/2014/main" id="{9D9F29F8-46DB-C48E-1E8B-2C196F4CF6BD}"/>
              </a:ext>
            </a:extLst>
          </p:cNvPr>
          <p:cNvSpPr>
            <a:spLocks noGrp="1"/>
          </p:cNvSpPr>
          <p:nvPr>
            <p:ph idx="1"/>
          </p:nvPr>
        </p:nvSpPr>
        <p:spPr>
          <a:xfrm>
            <a:off x="628650" y="1205692"/>
            <a:ext cx="7886700" cy="3986596"/>
          </a:xfrm>
        </p:spPr>
        <p:txBody>
          <a:bodyPr>
            <a:normAutofit/>
          </a:bodyPr>
          <a:lstStyle/>
          <a:p>
            <a:r>
              <a:rPr lang="en-US" sz="2000" dirty="0">
                <a:latin typeface="+mj-lt"/>
                <a:ea typeface="+mj-ea"/>
                <a:cs typeface="+mj-cs"/>
              </a:rPr>
              <a:t>Status of Aquaculture Globally </a:t>
            </a:r>
          </a:p>
          <a:p>
            <a:r>
              <a:rPr lang="en-US" sz="2000" dirty="0">
                <a:latin typeface="+mj-lt"/>
                <a:ea typeface="+mj-ea"/>
                <a:cs typeface="+mj-cs"/>
              </a:rPr>
              <a:t>South Africa’s Aquaculture sector growth</a:t>
            </a:r>
          </a:p>
          <a:p>
            <a:r>
              <a:rPr lang="en-US" sz="2000" dirty="0">
                <a:latin typeface="+mj-lt"/>
                <a:ea typeface="+mj-ea"/>
                <a:cs typeface="+mj-cs"/>
              </a:rPr>
              <a:t>South Africa’s Aquaculture sector production </a:t>
            </a:r>
          </a:p>
          <a:p>
            <a:r>
              <a:rPr lang="en-US" sz="2000" dirty="0">
                <a:latin typeface="+mj-lt"/>
                <a:ea typeface="+mj-ea"/>
                <a:cs typeface="+mj-cs"/>
              </a:rPr>
              <a:t>Northern Cape Potential </a:t>
            </a:r>
          </a:p>
          <a:p>
            <a:endParaRPr lang="en-US" dirty="0"/>
          </a:p>
        </p:txBody>
      </p:sp>
    </p:spTree>
    <p:extLst>
      <p:ext uri="{BB962C8B-B14F-4D97-AF65-F5344CB8AC3E}">
        <p14:creationId xmlns:p14="http://schemas.microsoft.com/office/powerpoint/2010/main" val="233928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777E36D-88C4-4FDD-5688-A478FECB2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69190-4A2C-4972-2E49-636D85B0CAD4}"/>
              </a:ext>
            </a:extLst>
          </p:cNvPr>
          <p:cNvSpPr>
            <a:spLocks noGrp="1"/>
          </p:cNvSpPr>
          <p:nvPr>
            <p:ph type="title"/>
          </p:nvPr>
        </p:nvSpPr>
        <p:spPr>
          <a:xfrm>
            <a:off x="0" y="-6828"/>
            <a:ext cx="9144000" cy="1325563"/>
          </a:xfrm>
        </p:spPr>
        <p:txBody>
          <a:bodyPr>
            <a:normAutofit/>
          </a:bodyPr>
          <a:lstStyle/>
          <a:p>
            <a:pPr algn="ctr"/>
            <a:r>
              <a:rPr lang="en-ZA" sz="3200" b="1" dirty="0">
                <a:solidFill>
                  <a:srgbClr val="008000"/>
                </a:solidFill>
              </a:rPr>
              <a:t>Status of Aquaculture in Globally </a:t>
            </a:r>
            <a:endParaRPr lang="en-US" sz="3200" b="1" dirty="0">
              <a:solidFill>
                <a:srgbClr val="008000"/>
              </a:solidFill>
            </a:endParaRPr>
          </a:p>
        </p:txBody>
      </p:sp>
      <p:sp>
        <p:nvSpPr>
          <p:cNvPr id="3" name="Content Placeholder 2">
            <a:extLst>
              <a:ext uri="{FF2B5EF4-FFF2-40B4-BE49-F238E27FC236}">
                <a16:creationId xmlns:a16="http://schemas.microsoft.com/office/drawing/2014/main" id="{55F052EE-12DD-EBB1-972A-60C9D1C17AD9}"/>
              </a:ext>
            </a:extLst>
          </p:cNvPr>
          <p:cNvSpPr>
            <a:spLocks noGrp="1"/>
          </p:cNvSpPr>
          <p:nvPr>
            <p:ph idx="1"/>
          </p:nvPr>
        </p:nvSpPr>
        <p:spPr>
          <a:xfrm>
            <a:off x="0" y="955689"/>
            <a:ext cx="9046029" cy="4443625"/>
          </a:xfrm>
        </p:spPr>
        <p:txBody>
          <a:bodyPr>
            <a:normAutofit/>
          </a:bodyPr>
          <a:lstStyle/>
          <a:p>
            <a:pPr marL="0" indent="0">
              <a:buNone/>
            </a:pPr>
            <a:r>
              <a:rPr lang="en-ZA" sz="1600" dirty="0">
                <a:latin typeface="+mj-lt"/>
                <a:ea typeface="+mj-ea"/>
                <a:cs typeface="+mj-cs"/>
              </a:rPr>
              <a:t>The global aquaculture industry has experienced significant growth in recent years and is now the world’s fastest growing agri-food system according to the FAO. Aquaculture plays an important role in food and nutrition security, income generation and economic development, and can provide other benefits including ecosystem services (e.g., carbon sequestration, biodiversity conservation, and climate change mitigation) (World Bank, 2024). </a:t>
            </a:r>
          </a:p>
          <a:p>
            <a:endParaRPr lang="en-US" dirty="0"/>
          </a:p>
        </p:txBody>
      </p:sp>
      <p:pic>
        <p:nvPicPr>
          <p:cNvPr id="4" name="Picture 3">
            <a:extLst>
              <a:ext uri="{FF2B5EF4-FFF2-40B4-BE49-F238E27FC236}">
                <a16:creationId xmlns:a16="http://schemas.microsoft.com/office/drawing/2014/main" id="{452037C3-1853-620C-7757-B57B9CC45F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5437" y="2100943"/>
            <a:ext cx="6174746" cy="3298371"/>
          </a:xfrm>
          <a:prstGeom prst="rect">
            <a:avLst/>
          </a:prstGeom>
        </p:spPr>
      </p:pic>
    </p:spTree>
    <p:extLst>
      <p:ext uri="{BB962C8B-B14F-4D97-AF65-F5344CB8AC3E}">
        <p14:creationId xmlns:p14="http://schemas.microsoft.com/office/powerpoint/2010/main" val="373508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48638DE-456E-C29E-1214-9D4D10FBB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F9E65A-B881-9702-489A-BBA7E0424F7B}"/>
              </a:ext>
            </a:extLst>
          </p:cNvPr>
          <p:cNvSpPr>
            <a:spLocks noGrp="1"/>
          </p:cNvSpPr>
          <p:nvPr>
            <p:ph type="title"/>
          </p:nvPr>
        </p:nvSpPr>
        <p:spPr>
          <a:xfrm>
            <a:off x="0" y="-6828"/>
            <a:ext cx="9144000" cy="1325563"/>
          </a:xfrm>
        </p:spPr>
        <p:txBody>
          <a:bodyPr>
            <a:normAutofit/>
          </a:bodyPr>
          <a:lstStyle/>
          <a:p>
            <a:pPr algn="ctr"/>
            <a:r>
              <a:rPr lang="en-ZA" sz="3200" b="1" dirty="0">
                <a:solidFill>
                  <a:srgbClr val="008000"/>
                </a:solidFill>
              </a:rPr>
              <a:t>SA’s Aquaculture sector growth</a:t>
            </a:r>
            <a:endParaRPr lang="en-US" sz="3200" b="1" dirty="0">
              <a:solidFill>
                <a:srgbClr val="008000"/>
              </a:solidFill>
            </a:endParaRPr>
          </a:p>
        </p:txBody>
      </p:sp>
      <p:sp>
        <p:nvSpPr>
          <p:cNvPr id="3" name="Content Placeholder 2">
            <a:extLst>
              <a:ext uri="{FF2B5EF4-FFF2-40B4-BE49-F238E27FC236}">
                <a16:creationId xmlns:a16="http://schemas.microsoft.com/office/drawing/2014/main" id="{E4A6471D-5974-F9FA-4757-6D65924F20E3}"/>
              </a:ext>
            </a:extLst>
          </p:cNvPr>
          <p:cNvSpPr>
            <a:spLocks noGrp="1"/>
          </p:cNvSpPr>
          <p:nvPr>
            <p:ph idx="1"/>
          </p:nvPr>
        </p:nvSpPr>
        <p:spPr>
          <a:xfrm>
            <a:off x="0" y="955689"/>
            <a:ext cx="9046029" cy="4443625"/>
          </a:xfrm>
        </p:spPr>
        <p:txBody>
          <a:bodyPr>
            <a:normAutofit/>
          </a:bodyPr>
          <a:lstStyle/>
          <a:p>
            <a:pPr marL="0" indent="0">
              <a:buNone/>
            </a:pPr>
            <a:r>
              <a:rPr lang="en-ZA" sz="1600" dirty="0">
                <a:latin typeface="+mj-lt"/>
                <a:ea typeface="+mj-ea"/>
                <a:cs typeface="+mj-cs"/>
              </a:rPr>
              <a:t>The South African aquaculture sector has shown considerable growth over the last twenty-two years. Total aquaculture production in South Africa in 2022 was 11 377 tons, of which 67% (7 678 tonnes) comprised aquatic animals and 33% (3 699 tonnes) comprised algae (DFFE, 2024).  </a:t>
            </a:r>
          </a:p>
          <a:p>
            <a:endParaRPr lang="en-US" dirty="0"/>
          </a:p>
        </p:txBody>
      </p:sp>
      <p:pic>
        <p:nvPicPr>
          <p:cNvPr id="5" name="Picture 4">
            <a:extLst>
              <a:ext uri="{FF2B5EF4-FFF2-40B4-BE49-F238E27FC236}">
                <a16:creationId xmlns:a16="http://schemas.microsoft.com/office/drawing/2014/main" id="{71A987B4-F859-90B3-0B93-D42339846C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0342" y="1811464"/>
            <a:ext cx="6619725" cy="3459141"/>
          </a:xfrm>
          <a:prstGeom prst="rect">
            <a:avLst/>
          </a:prstGeom>
        </p:spPr>
      </p:pic>
    </p:spTree>
    <p:extLst>
      <p:ext uri="{BB962C8B-B14F-4D97-AF65-F5344CB8AC3E}">
        <p14:creationId xmlns:p14="http://schemas.microsoft.com/office/powerpoint/2010/main" val="6085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02818A2-D7DC-BA61-4735-FC56F59ED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CFB751-6DF2-FDC8-3E56-413DC4FE62DB}"/>
              </a:ext>
            </a:extLst>
          </p:cNvPr>
          <p:cNvSpPr>
            <a:spLocks noGrp="1"/>
          </p:cNvSpPr>
          <p:nvPr>
            <p:ph type="title"/>
          </p:nvPr>
        </p:nvSpPr>
        <p:spPr>
          <a:xfrm>
            <a:off x="0" y="-6828"/>
            <a:ext cx="9144000" cy="714399"/>
          </a:xfrm>
        </p:spPr>
        <p:txBody>
          <a:bodyPr>
            <a:normAutofit/>
          </a:bodyPr>
          <a:lstStyle/>
          <a:p>
            <a:pPr algn="ctr"/>
            <a:r>
              <a:rPr lang="en-ZA" sz="3200" b="1" dirty="0">
                <a:solidFill>
                  <a:srgbClr val="008000"/>
                </a:solidFill>
              </a:rPr>
              <a:t>Aquaculture farms per province </a:t>
            </a:r>
            <a:endParaRPr lang="en-US" sz="3200" b="1" dirty="0">
              <a:solidFill>
                <a:srgbClr val="008000"/>
              </a:solidFill>
            </a:endParaRPr>
          </a:p>
        </p:txBody>
      </p:sp>
      <p:sp>
        <p:nvSpPr>
          <p:cNvPr id="3" name="Content Placeholder 2">
            <a:extLst>
              <a:ext uri="{FF2B5EF4-FFF2-40B4-BE49-F238E27FC236}">
                <a16:creationId xmlns:a16="http://schemas.microsoft.com/office/drawing/2014/main" id="{60D9914C-FD70-1FC9-753E-16EA2DD6F671}"/>
              </a:ext>
            </a:extLst>
          </p:cNvPr>
          <p:cNvSpPr>
            <a:spLocks noGrp="1"/>
          </p:cNvSpPr>
          <p:nvPr>
            <p:ph idx="1"/>
          </p:nvPr>
        </p:nvSpPr>
        <p:spPr>
          <a:xfrm>
            <a:off x="0" y="955689"/>
            <a:ext cx="2340429" cy="4443625"/>
          </a:xfrm>
        </p:spPr>
        <p:txBody>
          <a:bodyPr>
            <a:normAutofit/>
          </a:bodyPr>
          <a:lstStyle/>
          <a:p>
            <a:pPr marL="0" indent="0">
              <a:buNone/>
            </a:pPr>
            <a:r>
              <a:rPr lang="en-ZA" sz="1600" dirty="0">
                <a:latin typeface="+mj-lt"/>
                <a:ea typeface="+mj-ea"/>
                <a:cs typeface="+mj-cs"/>
              </a:rPr>
              <a:t>In 2022, there were 204 operational aquaculture farms in South Africa, comprising 41 marine farms and 163 freshwater farms. </a:t>
            </a:r>
          </a:p>
          <a:p>
            <a:endParaRPr lang="en-US" dirty="0"/>
          </a:p>
        </p:txBody>
      </p:sp>
      <p:pic>
        <p:nvPicPr>
          <p:cNvPr id="4" name="Picture 3">
            <a:extLst>
              <a:ext uri="{FF2B5EF4-FFF2-40B4-BE49-F238E27FC236}">
                <a16:creationId xmlns:a16="http://schemas.microsoft.com/office/drawing/2014/main" id="{40CF2E58-76DC-1EE5-AAAF-988DC3A00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0665" y="826432"/>
            <a:ext cx="5850449" cy="4443625"/>
          </a:xfrm>
          <a:prstGeom prst="rect">
            <a:avLst/>
          </a:prstGeom>
        </p:spPr>
      </p:pic>
    </p:spTree>
    <p:extLst>
      <p:ext uri="{BB962C8B-B14F-4D97-AF65-F5344CB8AC3E}">
        <p14:creationId xmlns:p14="http://schemas.microsoft.com/office/powerpoint/2010/main" val="3930263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7AB96A-445B-1E28-27D6-3BF449438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4F9EE-E0E9-CB25-C4B5-F82B7ADC8331}"/>
              </a:ext>
            </a:extLst>
          </p:cNvPr>
          <p:cNvSpPr>
            <a:spLocks noGrp="1"/>
          </p:cNvSpPr>
          <p:nvPr>
            <p:ph type="title"/>
          </p:nvPr>
        </p:nvSpPr>
        <p:spPr>
          <a:xfrm>
            <a:off x="0" y="-6828"/>
            <a:ext cx="9144000" cy="714399"/>
          </a:xfrm>
        </p:spPr>
        <p:txBody>
          <a:bodyPr>
            <a:normAutofit/>
          </a:bodyPr>
          <a:lstStyle/>
          <a:p>
            <a:pPr algn="ctr"/>
            <a:r>
              <a:rPr lang="en-ZA" sz="3200" b="1" dirty="0">
                <a:solidFill>
                  <a:srgbClr val="008000"/>
                </a:solidFill>
              </a:rPr>
              <a:t>Aquaculture production per province </a:t>
            </a:r>
            <a:endParaRPr lang="en-US" sz="3200" b="1" dirty="0">
              <a:solidFill>
                <a:srgbClr val="008000"/>
              </a:solidFill>
            </a:endParaRPr>
          </a:p>
        </p:txBody>
      </p:sp>
      <p:sp>
        <p:nvSpPr>
          <p:cNvPr id="3" name="Content Placeholder 2">
            <a:extLst>
              <a:ext uri="{FF2B5EF4-FFF2-40B4-BE49-F238E27FC236}">
                <a16:creationId xmlns:a16="http://schemas.microsoft.com/office/drawing/2014/main" id="{A12C6A4B-337A-015B-9908-EC6FA2288813}"/>
              </a:ext>
            </a:extLst>
          </p:cNvPr>
          <p:cNvSpPr>
            <a:spLocks noGrp="1"/>
          </p:cNvSpPr>
          <p:nvPr>
            <p:ph idx="1"/>
          </p:nvPr>
        </p:nvSpPr>
        <p:spPr>
          <a:xfrm>
            <a:off x="0" y="955689"/>
            <a:ext cx="2340429" cy="4443625"/>
          </a:xfrm>
        </p:spPr>
        <p:txBody>
          <a:bodyPr>
            <a:normAutofit/>
          </a:bodyPr>
          <a:lstStyle/>
          <a:p>
            <a:pPr marL="0" indent="0">
              <a:buNone/>
            </a:pPr>
            <a:r>
              <a:rPr lang="en-ZA" sz="1600" dirty="0">
                <a:latin typeface="+mj-lt"/>
                <a:ea typeface="+mj-ea"/>
                <a:cs typeface="+mj-cs"/>
              </a:rPr>
              <a:t>In 2022, there were 204 operational aquaculture farms in South Africa, comprising 41 marine farms and 163 freshwater farms. </a:t>
            </a:r>
          </a:p>
          <a:p>
            <a:endParaRPr lang="en-US" dirty="0"/>
          </a:p>
        </p:txBody>
      </p:sp>
      <p:pic>
        <p:nvPicPr>
          <p:cNvPr id="5" name="Picture 4">
            <a:extLst>
              <a:ext uri="{FF2B5EF4-FFF2-40B4-BE49-F238E27FC236}">
                <a16:creationId xmlns:a16="http://schemas.microsoft.com/office/drawing/2014/main" id="{5A72A4F1-0B19-06EF-925A-55F58E2781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0171" y="574816"/>
            <a:ext cx="6240446" cy="4731994"/>
          </a:xfrm>
          <a:prstGeom prst="rect">
            <a:avLst/>
          </a:prstGeom>
        </p:spPr>
      </p:pic>
    </p:spTree>
    <p:extLst>
      <p:ext uri="{BB962C8B-B14F-4D97-AF65-F5344CB8AC3E}">
        <p14:creationId xmlns:p14="http://schemas.microsoft.com/office/powerpoint/2010/main" val="312047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E476923-01CF-5F50-4C91-27C5BE1A2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1B2E30-D9F3-D847-A8C2-FB409B6B8836}"/>
              </a:ext>
            </a:extLst>
          </p:cNvPr>
          <p:cNvSpPr>
            <a:spLocks noGrp="1"/>
          </p:cNvSpPr>
          <p:nvPr>
            <p:ph type="title"/>
          </p:nvPr>
        </p:nvSpPr>
        <p:spPr>
          <a:xfrm>
            <a:off x="0" y="-6828"/>
            <a:ext cx="9144000" cy="714399"/>
          </a:xfrm>
        </p:spPr>
        <p:txBody>
          <a:bodyPr>
            <a:normAutofit/>
          </a:bodyPr>
          <a:lstStyle/>
          <a:p>
            <a:pPr algn="ctr"/>
            <a:r>
              <a:rPr lang="en-ZA" sz="3200" b="1" dirty="0">
                <a:solidFill>
                  <a:srgbClr val="008000"/>
                </a:solidFill>
              </a:rPr>
              <a:t>Aquaculture Potential of the Northern Cape</a:t>
            </a:r>
            <a:endParaRPr lang="en-US" sz="3200" b="1" dirty="0">
              <a:solidFill>
                <a:srgbClr val="008000"/>
              </a:solidFill>
            </a:endParaRPr>
          </a:p>
        </p:txBody>
      </p:sp>
      <p:pic>
        <p:nvPicPr>
          <p:cNvPr id="4" name="Picture 3">
            <a:extLst>
              <a:ext uri="{FF2B5EF4-FFF2-40B4-BE49-F238E27FC236}">
                <a16:creationId xmlns:a16="http://schemas.microsoft.com/office/drawing/2014/main" id="{3969520A-8468-BF72-5228-9C08E1A7444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42256" y="521919"/>
            <a:ext cx="6193973" cy="4927508"/>
          </a:xfrm>
          <a:prstGeom prst="rect">
            <a:avLst/>
          </a:prstGeom>
        </p:spPr>
      </p:pic>
      <p:sp>
        <p:nvSpPr>
          <p:cNvPr id="3" name="Content Placeholder 2">
            <a:extLst>
              <a:ext uri="{FF2B5EF4-FFF2-40B4-BE49-F238E27FC236}">
                <a16:creationId xmlns:a16="http://schemas.microsoft.com/office/drawing/2014/main" id="{0739221F-255A-1B85-9A2A-54DF792CCBC4}"/>
              </a:ext>
            </a:extLst>
          </p:cNvPr>
          <p:cNvSpPr>
            <a:spLocks noGrp="1"/>
          </p:cNvSpPr>
          <p:nvPr>
            <p:ph idx="1"/>
          </p:nvPr>
        </p:nvSpPr>
        <p:spPr>
          <a:xfrm>
            <a:off x="6553200" y="3429000"/>
            <a:ext cx="2340429" cy="1785258"/>
          </a:xfrm>
        </p:spPr>
        <p:txBody>
          <a:bodyPr>
            <a:normAutofit/>
          </a:bodyPr>
          <a:lstStyle/>
          <a:p>
            <a:pPr marL="0" indent="0">
              <a:buNone/>
            </a:pPr>
            <a:r>
              <a:rPr lang="en-ZA" sz="1600" dirty="0">
                <a:latin typeface="+mj-lt"/>
                <a:ea typeface="+mj-ea"/>
                <a:cs typeface="+mj-cs"/>
              </a:rPr>
              <a:t>Map indicating the findings of the Aquaculture Strategic Environmental Assessment </a:t>
            </a:r>
            <a:r>
              <a:rPr lang="en-ZA" sz="1600" dirty="0">
                <a:latin typeface="+mj-lt"/>
                <a:ea typeface="+mj-ea"/>
                <a:cs typeface="+mj-cs"/>
                <a:hlinkClick r:id="rId4"/>
              </a:rPr>
              <a:t>https://aquasea.csir.co.za/sea-report/</a:t>
            </a:r>
            <a:r>
              <a:rPr lang="en-ZA" sz="1600" dirty="0">
                <a:latin typeface="+mj-lt"/>
                <a:ea typeface="+mj-ea"/>
                <a:cs typeface="+mj-cs"/>
              </a:rPr>
              <a:t>   </a:t>
            </a:r>
            <a:endParaRPr lang="en-US" dirty="0"/>
          </a:p>
        </p:txBody>
      </p:sp>
    </p:spTree>
    <p:extLst>
      <p:ext uri="{BB962C8B-B14F-4D97-AF65-F5344CB8AC3E}">
        <p14:creationId xmlns:p14="http://schemas.microsoft.com/office/powerpoint/2010/main" val="271828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293B6E-7118-A80F-592A-67B7C081B0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ABE027-2973-2C40-C32B-C09EF55098F8}"/>
              </a:ext>
            </a:extLst>
          </p:cNvPr>
          <p:cNvSpPr>
            <a:spLocks noGrp="1"/>
          </p:cNvSpPr>
          <p:nvPr>
            <p:ph type="title"/>
          </p:nvPr>
        </p:nvSpPr>
        <p:spPr>
          <a:xfrm>
            <a:off x="0" y="-6828"/>
            <a:ext cx="9144000" cy="714399"/>
          </a:xfrm>
        </p:spPr>
        <p:txBody>
          <a:bodyPr>
            <a:normAutofit/>
          </a:bodyPr>
          <a:lstStyle/>
          <a:p>
            <a:pPr algn="ctr"/>
            <a:r>
              <a:rPr lang="en-ZA" sz="3200" b="1" dirty="0">
                <a:solidFill>
                  <a:srgbClr val="008000"/>
                </a:solidFill>
              </a:rPr>
              <a:t>Priority Aquaculture Areas </a:t>
            </a:r>
            <a:endParaRPr lang="en-US" sz="3200" b="1" dirty="0">
              <a:solidFill>
                <a:srgbClr val="008000"/>
              </a:solidFill>
            </a:endParaRPr>
          </a:p>
        </p:txBody>
      </p:sp>
      <p:pic>
        <p:nvPicPr>
          <p:cNvPr id="7" name="Picture 6">
            <a:extLst>
              <a:ext uri="{FF2B5EF4-FFF2-40B4-BE49-F238E27FC236}">
                <a16:creationId xmlns:a16="http://schemas.microsoft.com/office/drawing/2014/main" id="{E0F8E64A-F51A-E3F3-85C6-59FC1FC8BF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5003" y="507853"/>
            <a:ext cx="6430311" cy="5004700"/>
          </a:xfrm>
          <a:prstGeom prst="rect">
            <a:avLst/>
          </a:prstGeom>
        </p:spPr>
      </p:pic>
    </p:spTree>
    <p:extLst>
      <p:ext uri="{BB962C8B-B14F-4D97-AF65-F5344CB8AC3E}">
        <p14:creationId xmlns:p14="http://schemas.microsoft.com/office/powerpoint/2010/main" val="4214550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D6CC398-E56A-85BF-01AD-98FEDC0ED3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22596-D22D-6CCF-29ED-08B75A644AF1}"/>
              </a:ext>
            </a:extLst>
          </p:cNvPr>
          <p:cNvSpPr>
            <a:spLocks noGrp="1"/>
          </p:cNvSpPr>
          <p:nvPr>
            <p:ph type="title"/>
          </p:nvPr>
        </p:nvSpPr>
        <p:spPr>
          <a:xfrm>
            <a:off x="0" y="112915"/>
            <a:ext cx="9144000" cy="714399"/>
          </a:xfrm>
        </p:spPr>
        <p:txBody>
          <a:bodyPr>
            <a:normAutofit fontScale="90000"/>
          </a:bodyPr>
          <a:lstStyle/>
          <a:p>
            <a:pPr algn="ctr"/>
            <a:r>
              <a:rPr lang="en-ZA" sz="3200" b="1" dirty="0">
                <a:solidFill>
                  <a:srgbClr val="008000"/>
                </a:solidFill>
              </a:rPr>
              <a:t>Aquaculture Potential based on a </a:t>
            </a:r>
            <a:br>
              <a:rPr lang="en-ZA" sz="3200" b="1" dirty="0">
                <a:solidFill>
                  <a:srgbClr val="008000"/>
                </a:solidFill>
              </a:rPr>
            </a:br>
            <a:r>
              <a:rPr lang="en-ZA" sz="3200" b="1" dirty="0">
                <a:solidFill>
                  <a:srgbClr val="008000"/>
                </a:solidFill>
              </a:rPr>
              <a:t>site visits conducted in 2022 </a:t>
            </a:r>
            <a:endParaRPr lang="en-US" sz="3200" b="1" dirty="0">
              <a:solidFill>
                <a:srgbClr val="008000"/>
              </a:solidFill>
            </a:endParaRPr>
          </a:p>
        </p:txBody>
      </p:sp>
      <p:pic>
        <p:nvPicPr>
          <p:cNvPr id="3" name="Picture 2">
            <a:extLst>
              <a:ext uri="{FF2B5EF4-FFF2-40B4-BE49-F238E27FC236}">
                <a16:creationId xmlns:a16="http://schemas.microsoft.com/office/drawing/2014/main" id="{22B3D2B9-7307-3C89-AADC-3F94578AF0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91" y="903514"/>
            <a:ext cx="5355566" cy="4500754"/>
          </a:xfrm>
          <a:prstGeom prst="rect">
            <a:avLst/>
          </a:prstGeom>
        </p:spPr>
      </p:pic>
    </p:spTree>
    <p:extLst>
      <p:ext uri="{BB962C8B-B14F-4D97-AF65-F5344CB8AC3E}">
        <p14:creationId xmlns:p14="http://schemas.microsoft.com/office/powerpoint/2010/main" val="18288777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297</TotalTime>
  <Words>399</Words>
  <Application>Microsoft Office PowerPoint</Application>
  <PresentationFormat>On-screen Show (4:3)</PresentationFormat>
  <Paragraphs>36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AQUACULTURE IN SOUTH AFRICA  Potential of the Northern Cape   Department of Forestry, fisheries and the Environment (DFFE) Branch: Fisheries Management     Mr Kishan Sankar  Aquaculture Advisor (DFFE)   Sustainable Ocean Economy Symposium Port Nolloth 16-17 October 2024</vt:lpstr>
      <vt:lpstr>Content of Presentation</vt:lpstr>
      <vt:lpstr>Status of Aquaculture in Globally </vt:lpstr>
      <vt:lpstr>SA’s Aquaculture sector growth</vt:lpstr>
      <vt:lpstr>Aquaculture farms per province </vt:lpstr>
      <vt:lpstr>Aquaculture production per province </vt:lpstr>
      <vt:lpstr>Aquaculture Potential of the Northern Cape</vt:lpstr>
      <vt:lpstr>Priority Aquaculture Areas </vt:lpstr>
      <vt:lpstr>Aquaculture Potential based on a  site visits conducted in 2022 </vt:lpstr>
      <vt:lpstr>Proposed site in Sanddrift </vt:lpstr>
      <vt:lpstr>Proposed concept for Dinsvlei</vt:lpstr>
      <vt:lpstr>Proposed concept for Rietfontein</vt:lpstr>
      <vt:lpstr>Proposed mariculture park site</vt:lpstr>
      <vt:lpstr>Port Nolloth harbour site</vt:lpstr>
      <vt:lpstr>Proposed site Hondeklip Baai harbour</vt:lpstr>
      <vt:lpstr>Proposed site Hondeklip Baai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Lebohang Elton Makhubela</dc:creator>
  <cp:lastModifiedBy>Letlhogonolo Setlhabi</cp:lastModifiedBy>
  <cp:revision>14</cp:revision>
  <dcterms:created xsi:type="dcterms:W3CDTF">2024-05-27T08:56:39Z</dcterms:created>
  <dcterms:modified xsi:type="dcterms:W3CDTF">2024-10-16T06:48:33Z</dcterms:modified>
</cp:coreProperties>
</file>