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6" r:id="rId5"/>
    <p:sldId id="283" r:id="rId6"/>
    <p:sldId id="340" r:id="rId7"/>
    <p:sldId id="339" r:id="rId8"/>
    <p:sldId id="259" r:id="rId9"/>
    <p:sldId id="560" r:id="rId10"/>
    <p:sldId id="298" r:id="rId11"/>
  </p:sldIdLst>
  <p:sldSz cx="12192000" cy="6858000"/>
  <p:notesSz cx="7099300" cy="10234613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87">
          <p15:clr>
            <a:srgbClr val="A4A3A4"/>
          </p15:clr>
        </p15:guide>
        <p15:guide id="2" pos="7559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300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527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orient="horz" pos="4178">
          <p15:clr>
            <a:srgbClr val="A4A3A4"/>
          </p15:clr>
        </p15:guide>
        <p15:guide id="9" orient="horz" pos="4269">
          <p15:clr>
            <a:srgbClr val="A4A3A4"/>
          </p15:clr>
        </p15:guide>
        <p15:guide id="10" orient="horz" pos="411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1" roundtripDataSignature="AMtx7mjihlfXbNanBtuqEHm35jE5yLhn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ya Brodie Rudolp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B90CD-4936-46A5-B430-48EF1FF4B074}">
  <a:tblStyle styleId="{B30B90CD-4936-46A5-B430-48EF1FF4B0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EFF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EFF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48"/>
  </p:normalViewPr>
  <p:slideViewPr>
    <p:cSldViewPr snapToGrid="0">
      <p:cViewPr varScale="1">
        <p:scale>
          <a:sx n="67" d="100"/>
          <a:sy n="67" d="100"/>
        </p:scale>
        <p:origin x="924" y="44"/>
      </p:cViewPr>
      <p:guideLst>
        <p:guide pos="87"/>
        <p:guide pos="7559"/>
        <p:guide orient="horz" pos="96"/>
        <p:guide orient="horz" pos="300"/>
        <p:guide orient="horz" pos="323"/>
        <p:guide orient="horz" pos="527"/>
        <p:guide orient="horz" pos="4020"/>
        <p:guide orient="horz" pos="4178"/>
        <p:guide orient="horz" pos="4269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91" Type="http://customschemas.google.com/relationships/presentationmetadata" Target="meta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9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d3757fed4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d3757fed43_0_41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g2d3757fed43_0_414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082129af22_0_225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890" name="Google Shape;890;g3082129af22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06b941107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g306b9411076_0_155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4826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976" name="Google Shape;976;g306b9411076_0_155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3082129af22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3082129af22_0_35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g3082129af22_0_35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82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5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9"/>
          <p:cNvSpPr txBox="1">
            <a:spLocks noGrp="1"/>
          </p:cNvSpPr>
          <p:nvPr>
            <p:ph type="ftr" idx="11"/>
          </p:nvPr>
        </p:nvSpPr>
        <p:spPr>
          <a:xfrm>
            <a:off x="1046747" y="6622540"/>
            <a:ext cx="942072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9"/>
          <p:cNvSpPr txBox="1">
            <a:spLocks noGrp="1"/>
          </p:cNvSpPr>
          <p:nvPr>
            <p:ph type="body" idx="1"/>
          </p:nvPr>
        </p:nvSpPr>
        <p:spPr>
          <a:xfrm>
            <a:off x="149226" y="548681"/>
            <a:ext cx="11893362" cy="28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397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Verdana"/>
              <a:buNone/>
              <a:defRPr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0519" algn="l">
              <a:spcBef>
                <a:spcPts val="397"/>
              </a:spcBef>
              <a:spcAft>
                <a:spcPts val="0"/>
              </a:spcAft>
              <a:buSzPts val="1920"/>
              <a:buChar char="▪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20039" algn="l">
              <a:spcBef>
                <a:spcPts val="397"/>
              </a:spcBef>
              <a:spcAft>
                <a:spcPts val="0"/>
              </a:spcAft>
              <a:buSzPts val="1440"/>
              <a:buChar char="▪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9879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280"/>
              <a:buChar char="−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title"/>
          </p:nvPr>
        </p:nvSpPr>
        <p:spPr>
          <a:xfrm>
            <a:off x="146755" y="201164"/>
            <a:ext cx="11874021" cy="27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06b9411076_0_193"/>
          <p:cNvSpPr txBox="1">
            <a:spLocks noGrp="1"/>
          </p:cNvSpPr>
          <p:nvPr>
            <p:ph type="sldNum" idx="12"/>
          </p:nvPr>
        </p:nvSpPr>
        <p:spPr>
          <a:xfrm>
            <a:off x="11799736" y="6647290"/>
            <a:ext cx="3924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g306b9411076_0_193"/>
          <p:cNvSpPr txBox="1">
            <a:spLocks noGrp="1"/>
          </p:cNvSpPr>
          <p:nvPr>
            <p:ph type="body" idx="1"/>
          </p:nvPr>
        </p:nvSpPr>
        <p:spPr>
          <a:xfrm>
            <a:off x="215756" y="730519"/>
            <a:ext cx="11219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306b9411076_0_193"/>
          <p:cNvSpPr txBox="1">
            <a:spLocks noGrp="1"/>
          </p:cNvSpPr>
          <p:nvPr>
            <p:ph type="title"/>
          </p:nvPr>
        </p:nvSpPr>
        <p:spPr>
          <a:xfrm>
            <a:off x="215756" y="117501"/>
            <a:ext cx="112194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143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bg>
      <p:bgPr>
        <a:solidFill>
          <a:srgbClr val="01434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sldNum" idx="12"/>
          </p:nvPr>
        </p:nvSpPr>
        <p:spPr>
          <a:xfrm>
            <a:off x="11799736" y="6647290"/>
            <a:ext cx="392264" cy="21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4C723-4120-AA80-BE3E-C1FC5FA5D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756" y="730519"/>
            <a:ext cx="11229655" cy="646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10;p28">
            <a:extLst>
              <a:ext uri="{FF2B5EF4-FFF2-40B4-BE49-F238E27FC236}">
                <a16:creationId xmlns:a16="http://schemas.microsoft.com/office/drawing/2014/main" id="{97B6A497-007B-AEF4-959B-84B03AEB2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756" y="117501"/>
            <a:ext cx="11229655" cy="59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46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146755" y="201164"/>
            <a:ext cx="11874021" cy="27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3325779" y="2053184"/>
            <a:ext cx="60842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0519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 rtl="0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2420" algn="l" rtl="0"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3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2420" algn="l" rtl="0"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3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2420" algn="l" rtl="0"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3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2420" algn="l" rtl="0"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3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ftr" idx="11"/>
          </p:nvPr>
        </p:nvSpPr>
        <p:spPr>
          <a:xfrm>
            <a:off x="146757" y="6616135"/>
            <a:ext cx="1046937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8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/>
          <p:nvPr/>
        </p:nvSpPr>
        <p:spPr>
          <a:xfrm>
            <a:off x="11313460" y="6628385"/>
            <a:ext cx="70731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350" tIns="30175" rIns="60350" bIns="301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"/>
          <p:cNvSpPr txBox="1">
            <a:spLocks noGrp="1"/>
          </p:cNvSpPr>
          <p:nvPr>
            <p:ph type="title"/>
          </p:nvPr>
        </p:nvSpPr>
        <p:spPr>
          <a:xfrm>
            <a:off x="491450" y="1381775"/>
            <a:ext cx="5396100" cy="1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GB" sz="3200">
                <a:solidFill>
                  <a:schemeClr val="lt1"/>
                </a:solidFill>
                <a:highlight>
                  <a:srgbClr val="13676B"/>
                </a:highlight>
                <a:latin typeface="Calibri"/>
                <a:ea typeface="Calibri"/>
                <a:cs typeface="Calibri"/>
                <a:sym typeface="Calibri"/>
              </a:rPr>
              <a:t>International Panel</a:t>
            </a:r>
            <a:br>
              <a:rPr lang="en-GB" sz="3200">
                <a:solidFill>
                  <a:schemeClr val="lt1"/>
                </a:solidFill>
                <a:highlight>
                  <a:srgbClr val="13676B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chemeClr val="lt1"/>
                </a:solidFill>
                <a:highlight>
                  <a:srgbClr val="13676B"/>
                </a:highlight>
                <a:latin typeface="Calibri"/>
                <a:ea typeface="Calibri"/>
                <a:cs typeface="Calibri"/>
                <a:sym typeface="Calibri"/>
              </a:rPr>
              <a:t>for Ocean Sustainability</a:t>
            </a:r>
            <a:endParaRPr sz="3200">
              <a:solidFill>
                <a:schemeClr val="lt1"/>
              </a:solidFill>
              <a:highlight>
                <a:srgbClr val="13676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endParaRPr/>
          </a:p>
        </p:txBody>
      </p:sp>
      <p:sp>
        <p:nvSpPr>
          <p:cNvPr id="729" name="Google Shape;729;p1"/>
          <p:cNvSpPr/>
          <p:nvPr/>
        </p:nvSpPr>
        <p:spPr>
          <a:xfrm>
            <a:off x="491450" y="836625"/>
            <a:ext cx="2433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0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3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owards an</a:t>
            </a:r>
            <a:endParaRPr sz="30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"/>
          <p:cNvSpPr txBox="1"/>
          <p:nvPr/>
        </p:nvSpPr>
        <p:spPr>
          <a:xfrm>
            <a:off x="583400" y="4764097"/>
            <a:ext cx="430391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chemeClr val="lt1"/>
                </a:solidFill>
                <a:highlight>
                  <a:srgbClr val="13676B"/>
                </a:highlight>
                <a:latin typeface="Calibri"/>
                <a:ea typeface="Calibri"/>
                <a:cs typeface="Calibri"/>
                <a:sym typeface="Calibri"/>
              </a:rPr>
              <a:t>Oceans Economy Symposium </a:t>
            </a:r>
            <a:r>
              <a:rPr lang="en-GB" b="1" dirty="0">
                <a:solidFill>
                  <a:schemeClr val="lt1"/>
                </a:solidFill>
                <a:highlight>
                  <a:srgbClr val="13676B"/>
                </a:highlight>
                <a:latin typeface="Calibri"/>
                <a:ea typeface="Calibri"/>
                <a:cs typeface="Calibri"/>
                <a:sym typeface="Calibri"/>
              </a:rPr>
              <a:t>16 October 2024</a:t>
            </a:r>
            <a:endParaRPr b="1" dirty="0">
              <a:highlight>
                <a:srgbClr val="13676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5D99C-698C-B048-AF54-5D2F487ACDD3}"/>
              </a:ext>
            </a:extLst>
          </p:cNvPr>
          <p:cNvSpPr txBox="1"/>
          <p:nvPr/>
        </p:nvSpPr>
        <p:spPr>
          <a:xfrm>
            <a:off x="8133695" y="4879498"/>
            <a:ext cx="3867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>
                <a:solidFill>
                  <a:schemeClr val="bg1"/>
                </a:solidFill>
              </a:rPr>
              <a:t>Tanya Brodie Rudolph</a:t>
            </a:r>
          </a:p>
          <a:p>
            <a:pPr algn="r"/>
            <a:r>
              <a:rPr lang="en-GB" sz="1200" b="1" dirty="0">
                <a:solidFill>
                  <a:schemeClr val="bg1"/>
                </a:solidFill>
              </a:rPr>
              <a:t>Centre for Sustainability Transitions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56CB1-7916-CC48-9B86-003351813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129"/>
          <a:stretch/>
        </p:blipFill>
        <p:spPr>
          <a:xfrm>
            <a:off x="9962494" y="5616473"/>
            <a:ext cx="1987769" cy="9034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395C8-07D1-139E-7372-6D089A55E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66D2D6-1093-A61B-6D8D-A6F426D2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pic>
        <p:nvPicPr>
          <p:cNvPr id="6" name="Picture 5" descr="A person in the water&#10;&#10;Description automatically generated with medium confidence">
            <a:extLst>
              <a:ext uri="{FF2B5EF4-FFF2-40B4-BE49-F238E27FC236}">
                <a16:creationId xmlns:a16="http://schemas.microsoft.com/office/drawing/2014/main" id="{F818E47E-999D-5903-2261-7458C497B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96917" y="-2619581"/>
            <a:ext cx="6975501" cy="12214665"/>
          </a:xfrm>
          <a:prstGeom prst="rect">
            <a:avLst/>
          </a:prstGeom>
        </p:spPr>
      </p:pic>
      <p:sp>
        <p:nvSpPr>
          <p:cNvPr id="7" name="Google Shape;292;p19">
            <a:extLst>
              <a:ext uri="{FF2B5EF4-FFF2-40B4-BE49-F238E27FC236}">
                <a16:creationId xmlns:a16="http://schemas.microsoft.com/office/drawing/2014/main" id="{758D5766-458A-5B60-B685-4E735FE89C06}"/>
              </a:ext>
            </a:extLst>
          </p:cNvPr>
          <p:cNvSpPr/>
          <p:nvPr/>
        </p:nvSpPr>
        <p:spPr>
          <a:xfrm>
            <a:off x="5850833" y="3169069"/>
            <a:ext cx="5949162" cy="133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ZA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www.ipos.earth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B8CCF-6ECD-ED49-B93C-B78D424A5AFF}"/>
              </a:ext>
            </a:extLst>
          </p:cNvPr>
          <p:cNvSpPr txBox="1"/>
          <p:nvPr/>
        </p:nvSpPr>
        <p:spPr>
          <a:xfrm>
            <a:off x="7350182" y="5082678"/>
            <a:ext cx="295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tanya.brodierudolph@ipos.earth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8BA3-7AF7-2840-97A4-DBC3F0AB5393}"/>
              </a:ext>
            </a:extLst>
          </p:cNvPr>
          <p:cNvSpPr txBox="1"/>
          <p:nvPr/>
        </p:nvSpPr>
        <p:spPr>
          <a:xfrm>
            <a:off x="6818271" y="1510240"/>
            <a:ext cx="441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and ideas?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A8863-EB62-B249-88B5-ABC8C083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73" y="2241908"/>
            <a:ext cx="2147560" cy="21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d3757fed43_0_414"/>
          <p:cNvSpPr txBox="1">
            <a:spLocks noGrp="1"/>
          </p:cNvSpPr>
          <p:nvPr>
            <p:ph type="body" idx="1"/>
          </p:nvPr>
        </p:nvSpPr>
        <p:spPr>
          <a:xfrm>
            <a:off x="1188750" y="1523250"/>
            <a:ext cx="9814500" cy="381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0" indent="-368300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-US" sz="2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an IPOS</a:t>
            </a:r>
          </a:p>
          <a:p>
            <a:pPr marL="914400" lvl="0" indent="-368300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-US" sz="2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What</a:t>
            </a:r>
          </a:p>
          <a:p>
            <a:pPr marL="914400" lvl="0" indent="-368300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-US" sz="2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</a:p>
          <a:p>
            <a:pPr marL="914400" lvl="0" indent="-368300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-US" sz="2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 </a:t>
            </a:r>
          </a:p>
          <a:p>
            <a:pPr marL="914400" lvl="0" indent="-368300" algn="l" rtl="0">
              <a:spcBef>
                <a:spcPts val="397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-US" sz="2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Next</a:t>
            </a:r>
            <a:endParaRPr sz="2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g2d3757fed43_0_414"/>
          <p:cNvSpPr txBox="1">
            <a:spLocks noGrp="1"/>
          </p:cNvSpPr>
          <p:nvPr>
            <p:ph type="title"/>
          </p:nvPr>
        </p:nvSpPr>
        <p:spPr>
          <a:xfrm>
            <a:off x="146755" y="201164"/>
            <a:ext cx="11874000" cy="27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5 Key Questions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082129af22_0_225"/>
          <p:cNvSpPr txBox="1">
            <a:spLocks noGrp="1"/>
          </p:cNvSpPr>
          <p:nvPr>
            <p:ph type="body" idx="1"/>
          </p:nvPr>
        </p:nvSpPr>
        <p:spPr>
          <a:xfrm>
            <a:off x="215750" y="730529"/>
            <a:ext cx="11219400" cy="1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chemeClr val="lt1"/>
                </a:solidFill>
                <a:highlight>
                  <a:srgbClr val="005B64"/>
                </a:highlight>
              </a:rPr>
              <a:t>We are in an ocean emergency</a:t>
            </a:r>
            <a:r>
              <a:rPr lang="en-GB" dirty="0">
                <a:solidFill>
                  <a:schemeClr val="dk1"/>
                </a:solidFill>
              </a:rPr>
              <a:t>. We are far from achieving the targets agreed under SDG 14 and others. The international community is mobilizing around the blue agenda: a source of hope, but more needs to be done. </a:t>
            </a:r>
            <a:r>
              <a:rPr lang="en-GB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enablers is a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>
                <a:solidFill>
                  <a:schemeClr val="lt1"/>
                </a:solidFill>
                <a:highlight>
                  <a:srgbClr val="005B64"/>
                </a:highlight>
              </a:rPr>
              <a:t>better functioning science-policy interface</a:t>
            </a:r>
            <a:r>
              <a:rPr lang="en-GB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893" name="Google Shape;893;g3082129af22_0_225"/>
          <p:cNvSpPr txBox="1">
            <a:spLocks noGrp="1"/>
          </p:cNvSpPr>
          <p:nvPr>
            <p:ph type="title"/>
          </p:nvPr>
        </p:nvSpPr>
        <p:spPr>
          <a:xfrm>
            <a:off x="215756" y="117501"/>
            <a:ext cx="112194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GB" sz="2800" dirty="0">
                <a:solidFill>
                  <a:schemeClr val="dk2"/>
                </a:solidFill>
              </a:rPr>
              <a:t>Why</a:t>
            </a:r>
            <a:r>
              <a:rPr lang="en-GB" sz="3000" dirty="0"/>
              <a:t> an IPOS</a:t>
            </a:r>
            <a:endParaRPr sz="3000" dirty="0"/>
          </a:p>
        </p:txBody>
      </p:sp>
      <p:pic>
        <p:nvPicPr>
          <p:cNvPr id="894" name="Google Shape;894;g3082129af22_0_225" descr="A map of the wor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337" r="7056" b="27240"/>
          <a:stretch/>
        </p:blipFill>
        <p:spPr>
          <a:xfrm>
            <a:off x="1078788" y="2356157"/>
            <a:ext cx="6575460" cy="345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g3082129af22_0_225" descr="A map of the wor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57" r="81683" b="57066"/>
          <a:stretch/>
        </p:blipFill>
        <p:spPr>
          <a:xfrm>
            <a:off x="215756" y="4586003"/>
            <a:ext cx="2003460" cy="204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g3082129af22_0_225" descr="A map of the wor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557" t="60293" r="63444" b="26462"/>
          <a:stretch/>
        </p:blipFill>
        <p:spPr>
          <a:xfrm>
            <a:off x="544529" y="3915034"/>
            <a:ext cx="1345916" cy="62954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g3082129af22_0_225"/>
          <p:cNvSpPr txBox="1"/>
          <p:nvPr/>
        </p:nvSpPr>
        <p:spPr>
          <a:xfrm>
            <a:off x="8054100" y="2429331"/>
            <a:ext cx="41379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Key challenge globally: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Balance of sustainability pillars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 i="0" u="none" strike="noStrike" cap="none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Bet</a:t>
            </a:r>
            <a:r>
              <a:rPr lang="en-GB" sz="20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ter science-policy-society interface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2"/>
                </a:solidFill>
                <a:latin typeface="Calibri"/>
                <a:ea typeface="Arial"/>
                <a:cs typeface="Calibri"/>
                <a:sym typeface="Calibri"/>
              </a:rPr>
              <a:t>Key challenge locally: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2"/>
                </a:solidFill>
                <a:latin typeface="Calibri"/>
                <a:ea typeface="Arial"/>
                <a:cs typeface="Calibri"/>
                <a:sym typeface="Calibri"/>
              </a:rPr>
              <a:t>Accelerate blue economy stra</a:t>
            </a:r>
            <a:r>
              <a:rPr lang="en-GB" sz="20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tegies,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2"/>
                </a:solidFill>
                <a:latin typeface="Calibri"/>
                <a:ea typeface="Arial"/>
                <a:cs typeface="Calibri"/>
                <a:sym typeface="Calibri"/>
              </a:rPr>
              <a:t>taking into account –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Capacity building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 i="0" u="none" strike="noStrike" cap="none" dirty="0">
                <a:solidFill>
                  <a:schemeClr val="dk2"/>
                </a:solidFill>
                <a:latin typeface="Calibri"/>
                <a:ea typeface="Arial"/>
                <a:cs typeface="Calibri"/>
                <a:sym typeface="Calibri"/>
              </a:rPr>
              <a:t>Need for adaptation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Continued need for mitigation</a:t>
            </a:r>
            <a:endParaRPr lang="en-GB" sz="2000" b="1" i="0" u="none" strike="noStrike" cap="none" dirty="0">
              <a:solidFill>
                <a:schemeClr val="dk2"/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b="1" dirty="0">
              <a:solidFill>
                <a:schemeClr val="dk2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4" name="Google Shape;904;g3082129af22_0_225"/>
          <p:cNvCxnSpPr/>
          <p:nvPr/>
        </p:nvCxnSpPr>
        <p:spPr>
          <a:xfrm>
            <a:off x="7987162" y="2589087"/>
            <a:ext cx="0" cy="294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06b9411076_0_155"/>
          <p:cNvSpPr txBox="1"/>
          <p:nvPr/>
        </p:nvSpPr>
        <p:spPr>
          <a:xfrm>
            <a:off x="266466" y="1147981"/>
            <a:ext cx="78426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States have a dual role: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 accelerate the implementation of their international commitments for a sustainable ocean; and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develop blue jobs, blue economies, build resilience in local communities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Existing evidence base: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Global knowledge (IPCC, IPBES, WOA, UN Decade…)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Regional and local science (Benguela Current, All Atlantic, Ocean Economy Master Plan, MSP Factsheet SANBI …)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need to accelerate impact: policy makers need to seize the science to close the implementation gap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is value proposition of the services to be provided by the IPOS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to answer specific questions from States 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g306b9411076_0_155"/>
          <p:cNvSpPr/>
          <p:nvPr/>
        </p:nvSpPr>
        <p:spPr>
          <a:xfrm>
            <a:off x="11294900" y="0"/>
            <a:ext cx="856800" cy="1026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g306b9411076_0_155"/>
          <p:cNvSpPr txBox="1">
            <a:spLocks noGrp="1"/>
          </p:cNvSpPr>
          <p:nvPr>
            <p:ph type="title"/>
          </p:nvPr>
        </p:nvSpPr>
        <p:spPr>
          <a:xfrm>
            <a:off x="179900" y="215250"/>
            <a:ext cx="6446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</a:rPr>
              <a:t>For Whom</a:t>
            </a:r>
            <a:endParaRPr sz="2800" dirty="0">
              <a:solidFill>
                <a:schemeClr val="dk2"/>
              </a:solidFill>
            </a:endParaRPr>
          </a:p>
        </p:txBody>
      </p:sp>
      <p:pic>
        <p:nvPicPr>
          <p:cNvPr id="981" name="Google Shape;981;g306b9411076_0_155" descr="A rocky shore with waves crashing on i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-1490" t="14436" r="1489" b="47880"/>
          <a:stretch/>
        </p:blipFill>
        <p:spPr>
          <a:xfrm rot="5400000">
            <a:off x="7188939" y="1066961"/>
            <a:ext cx="7028150" cy="455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082129af22_0_352"/>
          <p:cNvSpPr txBox="1"/>
          <p:nvPr/>
        </p:nvSpPr>
        <p:spPr>
          <a:xfrm>
            <a:off x="3904350" y="3441675"/>
            <a:ext cx="7530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users: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and Intergovernmental organisations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Timeline for outputs:</a:t>
            </a: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Weeks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g3082129af22_0_352"/>
          <p:cNvSpPr txBox="1"/>
          <p:nvPr/>
        </p:nvSpPr>
        <p:spPr>
          <a:xfrm>
            <a:off x="3904350" y="5276025"/>
            <a:ext cx="7530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users: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Non-State actors for the inputs, States for the outputs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Timeline for outputs:</a:t>
            </a: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Report made to states every 6/12  months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g3082129af22_0_352"/>
          <p:cNvSpPr/>
          <p:nvPr/>
        </p:nvSpPr>
        <p:spPr>
          <a:xfrm>
            <a:off x="1046650" y="3069963"/>
            <a:ext cx="2638500" cy="150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2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Ocean Rapid Response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g3082129af22_0_352"/>
          <p:cNvSpPr txBox="1">
            <a:spLocks noGrp="1"/>
          </p:cNvSpPr>
          <p:nvPr>
            <p:ph type="title"/>
          </p:nvPr>
        </p:nvSpPr>
        <p:spPr>
          <a:xfrm>
            <a:off x="301100" y="289513"/>
            <a:ext cx="11219400" cy="59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</a:rPr>
              <a:t>What - 3 main services considered to date for the IPOS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1335" name="Google Shape;1335;g3082129af22_0_352"/>
          <p:cNvSpPr/>
          <p:nvPr/>
        </p:nvSpPr>
        <p:spPr>
          <a:xfrm>
            <a:off x="1044625" y="4904325"/>
            <a:ext cx="2638500" cy="150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2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Ocean </a:t>
            </a: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Sentinel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g3082129af22_0_352"/>
          <p:cNvSpPr/>
          <p:nvPr/>
        </p:nvSpPr>
        <p:spPr>
          <a:xfrm>
            <a:off x="1048673" y="1235625"/>
            <a:ext cx="2638500" cy="150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2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Ocean 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Requests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g3082129af22_0_352"/>
          <p:cNvSpPr/>
          <p:nvPr/>
        </p:nvSpPr>
        <p:spPr>
          <a:xfrm>
            <a:off x="811973" y="1750350"/>
            <a:ext cx="473400" cy="473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g3082129af22_0_352"/>
          <p:cNvSpPr/>
          <p:nvPr/>
        </p:nvSpPr>
        <p:spPr>
          <a:xfrm>
            <a:off x="811973" y="3584625"/>
            <a:ext cx="473400" cy="473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9" name="Google Shape;1339;g3082129af22_0_352"/>
          <p:cNvGrpSpPr/>
          <p:nvPr/>
        </p:nvGrpSpPr>
        <p:grpSpPr>
          <a:xfrm>
            <a:off x="2131257" y="2618042"/>
            <a:ext cx="473326" cy="473326"/>
            <a:chOff x="3298663" y="2320467"/>
            <a:chExt cx="473326" cy="473326"/>
          </a:xfrm>
        </p:grpSpPr>
        <p:sp>
          <p:nvSpPr>
            <p:cNvPr id="1340" name="Google Shape;1340;g3082129af22_0_352"/>
            <p:cNvSpPr/>
            <p:nvPr/>
          </p:nvSpPr>
          <p:spPr>
            <a:xfrm>
              <a:off x="3327991" y="2349795"/>
              <a:ext cx="414600" cy="414600"/>
            </a:xfrm>
            <a:prstGeom prst="ellipse">
              <a:avLst/>
            </a:prstGeom>
            <a:solidFill>
              <a:srgbClr val="CFF2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1" name="Google Shape;1341;g3082129af22_0_352" descr="Badge à suivre avec un remplissage uni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98663" y="2320467"/>
              <a:ext cx="473326" cy="4733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2" name="Google Shape;1342;g3082129af22_0_352"/>
          <p:cNvGrpSpPr/>
          <p:nvPr/>
        </p:nvGrpSpPr>
        <p:grpSpPr>
          <a:xfrm>
            <a:off x="2129244" y="4430996"/>
            <a:ext cx="473326" cy="473326"/>
            <a:chOff x="3298663" y="2320467"/>
            <a:chExt cx="473326" cy="473326"/>
          </a:xfrm>
        </p:grpSpPr>
        <p:sp>
          <p:nvSpPr>
            <p:cNvPr id="1343" name="Google Shape;1343;g3082129af22_0_352"/>
            <p:cNvSpPr/>
            <p:nvPr/>
          </p:nvSpPr>
          <p:spPr>
            <a:xfrm>
              <a:off x="3327991" y="2349795"/>
              <a:ext cx="414600" cy="414600"/>
            </a:xfrm>
            <a:prstGeom prst="ellipse">
              <a:avLst/>
            </a:prstGeom>
            <a:solidFill>
              <a:srgbClr val="CFF2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4" name="Google Shape;1344;g3082129af22_0_352" descr="Badge à suivre avec un remplissage uni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98663" y="2320467"/>
              <a:ext cx="473326" cy="4733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5" name="Google Shape;1345;g3082129af22_0_352"/>
          <p:cNvSpPr/>
          <p:nvPr/>
        </p:nvSpPr>
        <p:spPr>
          <a:xfrm>
            <a:off x="811973" y="5473700"/>
            <a:ext cx="473400" cy="473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g3082129af22_0_352"/>
          <p:cNvSpPr txBox="1"/>
          <p:nvPr/>
        </p:nvSpPr>
        <p:spPr>
          <a:xfrm>
            <a:off x="3904350" y="1468800"/>
            <a:ext cx="75306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users: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States and I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ntergovernmental organisations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Timeline for outputs:</a:t>
            </a: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Up to 12 months after the request is prioritised by the IPOS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49B7C-8BF2-0245-9BE5-1EAE205CD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756" y="730519"/>
            <a:ext cx="11229655" cy="359073"/>
          </a:xfrm>
        </p:spPr>
        <p:txBody>
          <a:bodyPr/>
          <a:lstStyle/>
          <a:p>
            <a:r>
              <a:rPr lang="en-GB" dirty="0"/>
              <a:t>Provide a detailed roadmap to facilitate the implementation of offshore renewable wind in the province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2321E-5094-FF46-A39D-63A750C0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Example of an Ocean Action Request: Northern 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E9B9E-8422-D245-8DBF-39ACB62F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0" y="1316724"/>
            <a:ext cx="7571373" cy="506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274FC-1B65-304F-9231-4F379A0F99A8}"/>
              </a:ext>
            </a:extLst>
          </p:cNvPr>
          <p:cNvSpPr txBox="1"/>
          <p:nvPr/>
        </p:nvSpPr>
        <p:spPr>
          <a:xfrm>
            <a:off x="8387255" y="1828800"/>
            <a:ext cx="2921521" cy="406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Some considerations: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Marine spatial planning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Shipping routes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Harbour capacity for support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Manufacture and repair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Supply chain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Permitting process and policies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Tourism impacts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Capacity building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Financial flows and equitable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distribution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 Funders </a:t>
            </a:r>
          </a:p>
        </p:txBody>
      </p:sp>
    </p:spTree>
    <p:extLst>
      <p:ext uri="{BB962C8B-B14F-4D97-AF65-F5344CB8AC3E}">
        <p14:creationId xmlns:p14="http://schemas.microsoft.com/office/powerpoint/2010/main" val="333501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38F066-2BA6-80CC-1981-EDCFC54E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975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ZA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What: the answers to these questions will be:</a:t>
            </a:r>
            <a:endParaRPr lang="en-ZA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ABCADF-6DE0-0418-C3D1-833EA99A6883}"/>
              </a:ext>
            </a:extLst>
          </p:cNvPr>
          <p:cNvGrpSpPr/>
          <p:nvPr/>
        </p:nvGrpSpPr>
        <p:grpSpPr>
          <a:xfrm>
            <a:off x="6325750" y="1216512"/>
            <a:ext cx="2532101" cy="3481692"/>
            <a:chOff x="6314992" y="1216512"/>
            <a:chExt cx="2532101" cy="3481692"/>
          </a:xfrm>
        </p:grpSpPr>
        <p:sp>
          <p:nvSpPr>
            <p:cNvPr id="5" name="Google Shape;191;p37">
              <a:extLst>
                <a:ext uri="{FF2B5EF4-FFF2-40B4-BE49-F238E27FC236}">
                  <a16:creationId xmlns:a16="http://schemas.microsoft.com/office/drawing/2014/main" id="{0429BFFA-1A38-A94A-8BD4-A193DF044432}"/>
                </a:ext>
              </a:extLst>
            </p:cNvPr>
            <p:cNvSpPr/>
            <p:nvPr/>
          </p:nvSpPr>
          <p:spPr>
            <a:xfrm>
              <a:off x="6314992" y="1216512"/>
              <a:ext cx="2532101" cy="61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800" b="1" dirty="0">
                  <a:solidFill>
                    <a:srgbClr val="175A50"/>
                  </a:solidFill>
                  <a:latin typeface="Calibri"/>
                  <a:cs typeface="Calibri"/>
                  <a:sym typeface="Calibri"/>
                </a:rPr>
                <a:t>Systemic</a:t>
              </a:r>
              <a:endParaRPr sz="2800" dirty="0"/>
            </a:p>
          </p:txBody>
        </p:sp>
        <p:sp>
          <p:nvSpPr>
            <p:cNvPr id="6" name="Google Shape;192;p37">
              <a:extLst>
                <a:ext uri="{FF2B5EF4-FFF2-40B4-BE49-F238E27FC236}">
                  <a16:creationId xmlns:a16="http://schemas.microsoft.com/office/drawing/2014/main" id="{777E95EB-EC32-E265-C7D3-C5D334A52710}"/>
                </a:ext>
              </a:extLst>
            </p:cNvPr>
            <p:cNvSpPr/>
            <p:nvPr/>
          </p:nvSpPr>
          <p:spPr>
            <a:xfrm>
              <a:off x="6314992" y="2112623"/>
              <a:ext cx="2532101" cy="258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Holistic</a:t>
              </a:r>
              <a:r>
                <a:rPr lang="en-ZA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integrating land and sea considerations, biodiversity and climate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D95377-7409-2051-3223-E23C08D37910}"/>
              </a:ext>
            </a:extLst>
          </p:cNvPr>
          <p:cNvGrpSpPr/>
          <p:nvPr/>
        </p:nvGrpSpPr>
        <p:grpSpPr>
          <a:xfrm>
            <a:off x="9277966" y="1216512"/>
            <a:ext cx="2570202" cy="2651237"/>
            <a:chOff x="9170386" y="1216512"/>
            <a:chExt cx="2570202" cy="2651237"/>
          </a:xfrm>
        </p:grpSpPr>
        <p:sp>
          <p:nvSpPr>
            <p:cNvPr id="8" name="Google Shape;194;p37">
              <a:extLst>
                <a:ext uri="{FF2B5EF4-FFF2-40B4-BE49-F238E27FC236}">
                  <a16:creationId xmlns:a16="http://schemas.microsoft.com/office/drawing/2014/main" id="{2B02146A-7EAD-02AC-8CCF-D0F966F99C34}"/>
                </a:ext>
              </a:extLst>
            </p:cNvPr>
            <p:cNvSpPr/>
            <p:nvPr/>
          </p:nvSpPr>
          <p:spPr>
            <a:xfrm>
              <a:off x="9170386" y="1216512"/>
              <a:ext cx="2532101" cy="61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800" b="1" i="0" u="none" strike="noStrike" cap="none" dirty="0">
                  <a:solidFill>
                    <a:srgbClr val="175A50"/>
                  </a:solidFill>
                  <a:latin typeface="Calibri"/>
                  <a:ea typeface="Calibri"/>
                  <a:cs typeface="Calibri"/>
                  <a:sym typeface="Calibri"/>
                </a:rPr>
                <a:t>Inclusive</a:t>
              </a:r>
              <a:endParaRPr sz="2800" dirty="0"/>
            </a:p>
          </p:txBody>
        </p:sp>
        <p:sp>
          <p:nvSpPr>
            <p:cNvPr id="9" name="Google Shape;195;p37">
              <a:extLst>
                <a:ext uri="{FF2B5EF4-FFF2-40B4-BE49-F238E27FC236}">
                  <a16:creationId xmlns:a16="http://schemas.microsoft.com/office/drawing/2014/main" id="{F2F08964-D70D-8B35-4D79-DE3817F5D595}"/>
                </a:ext>
              </a:extLst>
            </p:cNvPr>
            <p:cNvSpPr/>
            <p:nvPr/>
          </p:nvSpPr>
          <p:spPr>
            <a:xfrm>
              <a:off x="9208487" y="2161516"/>
              <a:ext cx="2532101" cy="1706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Include knowledge from the economic world, civil society and local</a:t>
              </a:r>
              <a:r>
                <a:rPr lang="en-ZA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en-ZA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indigenous</a:t>
              </a:r>
              <a:r>
                <a:rPr lang="en-ZA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ZA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communities </a:t>
              </a:r>
              <a:endPara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Google Shape;199;p37" descr="A rocky shore with waves crashing on it&#10;&#10;Description automatically generated with medium confidence">
            <a:extLst>
              <a:ext uri="{FF2B5EF4-FFF2-40B4-BE49-F238E27FC236}">
                <a16:creationId xmlns:a16="http://schemas.microsoft.com/office/drawing/2014/main" id="{5CE4B0C8-FCB0-B34F-AE45-4E3EE9AC33A9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76329" y="21936"/>
            <a:ext cx="1439342" cy="1219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B93FFC-CE87-CE1A-83EB-58DBC9147B05}"/>
              </a:ext>
            </a:extLst>
          </p:cNvPr>
          <p:cNvGrpSpPr/>
          <p:nvPr/>
        </p:nvGrpSpPr>
        <p:grpSpPr>
          <a:xfrm>
            <a:off x="383217" y="1216512"/>
            <a:ext cx="2532101" cy="3481692"/>
            <a:chOff x="566103" y="1216512"/>
            <a:chExt cx="2532101" cy="3481692"/>
          </a:xfrm>
        </p:grpSpPr>
        <p:sp>
          <p:nvSpPr>
            <p:cNvPr id="10" name="Google Shape;191;p37">
              <a:extLst>
                <a:ext uri="{FF2B5EF4-FFF2-40B4-BE49-F238E27FC236}">
                  <a16:creationId xmlns:a16="http://schemas.microsoft.com/office/drawing/2014/main" id="{0F305CCE-1434-E9DC-3478-DEE6F5B67D07}"/>
                </a:ext>
              </a:extLst>
            </p:cNvPr>
            <p:cNvSpPr/>
            <p:nvPr/>
          </p:nvSpPr>
          <p:spPr>
            <a:xfrm>
              <a:off x="566103" y="1216512"/>
              <a:ext cx="2532101" cy="61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800" b="1" dirty="0">
                  <a:solidFill>
                    <a:srgbClr val="175A50"/>
                  </a:solidFill>
                  <a:latin typeface="Calibri"/>
                  <a:cs typeface="Calibri"/>
                  <a:sym typeface="Calibri"/>
                </a:rPr>
                <a:t>Robust</a:t>
              </a:r>
              <a:endParaRPr sz="2800" dirty="0"/>
            </a:p>
          </p:txBody>
        </p:sp>
        <p:sp>
          <p:nvSpPr>
            <p:cNvPr id="14" name="Google Shape;192;p37">
              <a:extLst>
                <a:ext uri="{FF2B5EF4-FFF2-40B4-BE49-F238E27FC236}">
                  <a16:creationId xmlns:a16="http://schemas.microsoft.com/office/drawing/2014/main" id="{0C88F5EF-B2FD-06A6-39E2-2EDBC8A410A4}"/>
                </a:ext>
              </a:extLst>
            </p:cNvPr>
            <p:cNvSpPr/>
            <p:nvPr/>
          </p:nvSpPr>
          <p:spPr>
            <a:xfrm>
              <a:off x="566103" y="2112623"/>
              <a:ext cx="2532101" cy="258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Undisputed</a:t>
              </a:r>
              <a:r>
                <a:rPr lang="fr-FR" sz="2000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in </a:t>
              </a:r>
              <a:r>
                <a:rPr lang="fr-FR" sz="2000" b="1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terms</a:t>
              </a:r>
              <a:r>
                <a:rPr lang="fr-FR" sz="2000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of science</a:t>
              </a:r>
              <a:endParaRPr lang="fr-FR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A4236C-5011-FA0A-7532-6350D0FF6310}"/>
              </a:ext>
            </a:extLst>
          </p:cNvPr>
          <p:cNvGrpSpPr/>
          <p:nvPr/>
        </p:nvGrpSpPr>
        <p:grpSpPr>
          <a:xfrm>
            <a:off x="3335433" y="1216512"/>
            <a:ext cx="2570202" cy="2651237"/>
            <a:chOff x="3421497" y="1216512"/>
            <a:chExt cx="2570202" cy="2651237"/>
          </a:xfrm>
        </p:grpSpPr>
        <p:sp>
          <p:nvSpPr>
            <p:cNvPr id="16" name="Google Shape;194;p37">
              <a:extLst>
                <a:ext uri="{FF2B5EF4-FFF2-40B4-BE49-F238E27FC236}">
                  <a16:creationId xmlns:a16="http://schemas.microsoft.com/office/drawing/2014/main" id="{2F43EDD8-786E-A9E1-2C6A-D8823A439399}"/>
                </a:ext>
              </a:extLst>
            </p:cNvPr>
            <p:cNvSpPr/>
            <p:nvPr/>
          </p:nvSpPr>
          <p:spPr>
            <a:xfrm>
              <a:off x="3421497" y="1216512"/>
              <a:ext cx="2532101" cy="61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2800" b="1" dirty="0">
                  <a:solidFill>
                    <a:srgbClr val="175A50"/>
                  </a:solidFill>
                  <a:latin typeface="Calibri"/>
                  <a:cs typeface="Calibri"/>
                  <a:sym typeface="Calibri"/>
                </a:rPr>
                <a:t>Relevant</a:t>
              </a:r>
              <a:endParaRPr lang="en-ZA" sz="2800" dirty="0"/>
            </a:p>
          </p:txBody>
        </p:sp>
        <p:sp>
          <p:nvSpPr>
            <p:cNvPr id="17" name="Google Shape;195;p37">
              <a:extLst>
                <a:ext uri="{FF2B5EF4-FFF2-40B4-BE49-F238E27FC236}">
                  <a16:creationId xmlns:a16="http://schemas.microsoft.com/office/drawing/2014/main" id="{C51D90D5-D8FD-FC62-E953-F565E765B7AE}"/>
                </a:ext>
              </a:extLst>
            </p:cNvPr>
            <p:cNvSpPr/>
            <p:nvPr/>
          </p:nvSpPr>
          <p:spPr>
            <a:xfrm>
              <a:off x="3459598" y="2161516"/>
              <a:ext cx="2532101" cy="1706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Geographically relevant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Ready-to-use</a:t>
              </a:r>
              <a:r>
                <a:rPr lang="en-GB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documents and tools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Timely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99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215756" y="117501"/>
            <a:ext cx="11219381" cy="59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ZA" dirty="0"/>
              <a:t>How? </a:t>
            </a:r>
            <a:endParaRPr dirty="0"/>
          </a:p>
        </p:txBody>
      </p:sp>
      <p:cxnSp>
        <p:nvCxnSpPr>
          <p:cNvPr id="181" name="Google Shape;181;p34"/>
          <p:cNvCxnSpPr/>
          <p:nvPr/>
        </p:nvCxnSpPr>
        <p:spPr>
          <a:xfrm>
            <a:off x="8130746" y="1791730"/>
            <a:ext cx="0" cy="4658497"/>
          </a:xfrm>
          <a:prstGeom prst="straightConnector1">
            <a:avLst/>
          </a:prstGeom>
          <a:noFill/>
          <a:ln w="9525" cap="flat" cmpd="sng">
            <a:solidFill>
              <a:srgbClr val="0042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34"/>
          <p:cNvCxnSpPr/>
          <p:nvPr/>
        </p:nvCxnSpPr>
        <p:spPr>
          <a:xfrm>
            <a:off x="4061254" y="1791730"/>
            <a:ext cx="0" cy="4658497"/>
          </a:xfrm>
          <a:prstGeom prst="straightConnector1">
            <a:avLst/>
          </a:prstGeom>
          <a:noFill/>
          <a:ln w="9525" cap="flat" cmpd="sng">
            <a:solidFill>
              <a:srgbClr val="00424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34"/>
          <p:cNvSpPr txBox="1"/>
          <p:nvPr/>
        </p:nvSpPr>
        <p:spPr>
          <a:xfrm>
            <a:off x="249794" y="1526136"/>
            <a:ext cx="35534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ZA" sz="2400" b="1" i="0" u="none" strike="noStrike" cap="none">
                <a:solidFill>
                  <a:schemeClr val="lt1"/>
                </a:solidFill>
                <a:highlight>
                  <a:srgbClr val="01434C"/>
                </a:highlight>
                <a:latin typeface="Calibri"/>
                <a:ea typeface="Calibri"/>
                <a:cs typeface="Calibri"/>
                <a:sym typeface="Calibri"/>
              </a:rPr>
              <a:t>Political support</a:t>
            </a:r>
            <a:endParaRPr/>
          </a:p>
        </p:txBody>
      </p:sp>
      <p:grpSp>
        <p:nvGrpSpPr>
          <p:cNvPr id="184" name="Google Shape;184;p34"/>
          <p:cNvGrpSpPr/>
          <p:nvPr/>
        </p:nvGrpSpPr>
        <p:grpSpPr>
          <a:xfrm>
            <a:off x="1840147" y="2432161"/>
            <a:ext cx="1526618" cy="1223476"/>
            <a:chOff x="5501985" y="2069691"/>
            <a:chExt cx="1968757" cy="1577819"/>
          </a:xfrm>
        </p:grpSpPr>
        <p:pic>
          <p:nvPicPr>
            <p:cNvPr id="185" name="Google Shape;185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20870" y="2069691"/>
              <a:ext cx="1167811" cy="809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4"/>
            <p:cNvSpPr txBox="1"/>
            <p:nvPr/>
          </p:nvSpPr>
          <p:spPr>
            <a:xfrm>
              <a:off x="5501985" y="3091881"/>
              <a:ext cx="1968757" cy="55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ZA" sz="1050" b="0" i="0" u="none" strike="noStrike" cap="none">
                  <a:solidFill>
                    <a:srgbClr val="01434C"/>
                  </a:solidFill>
                  <a:latin typeface="Calibri"/>
                  <a:ea typeface="Calibri"/>
                  <a:cs typeface="Calibri"/>
                  <a:sym typeface="Calibri"/>
                </a:rPr>
                <a:t>European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ZA" sz="1050" b="0" i="0" u="none" strike="noStrike" cap="none">
                  <a:solidFill>
                    <a:srgbClr val="01434C"/>
                  </a:solidFill>
                  <a:latin typeface="Calibri"/>
                  <a:ea typeface="Calibri"/>
                  <a:cs typeface="Calibri"/>
                  <a:sym typeface="Calibri"/>
                </a:rPr>
                <a:t>Commission</a:t>
              </a:r>
              <a:endParaRPr sz="1050" b="0" i="0" u="none" strike="noStrike" cap="none">
                <a:solidFill>
                  <a:srgbClr val="0143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34"/>
          <p:cNvGrpSpPr/>
          <p:nvPr/>
        </p:nvGrpSpPr>
        <p:grpSpPr>
          <a:xfrm>
            <a:off x="714373" y="2301041"/>
            <a:ext cx="1003773" cy="1148317"/>
            <a:chOff x="2962755" y="4195637"/>
            <a:chExt cx="1294485" cy="1480893"/>
          </a:xfrm>
        </p:grpSpPr>
        <p:pic>
          <p:nvPicPr>
            <p:cNvPr id="188" name="Google Shape;188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9429" y="4195637"/>
              <a:ext cx="1167811" cy="105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34"/>
            <p:cNvSpPr txBox="1"/>
            <p:nvPr/>
          </p:nvSpPr>
          <p:spPr>
            <a:xfrm>
              <a:off x="2962755" y="5339204"/>
              <a:ext cx="1070051" cy="337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ZA" sz="1050" b="0" i="0" u="none" strike="noStrike" cap="none" dirty="0">
                  <a:solidFill>
                    <a:srgbClr val="01434C"/>
                  </a:solidFill>
                  <a:latin typeface="Calibri"/>
                  <a:ea typeface="Calibri"/>
                  <a:cs typeface="Calibri"/>
                  <a:sym typeface="Calibri"/>
                </a:rPr>
                <a:t>France</a:t>
              </a:r>
              <a:endParaRPr sz="1050" b="0" i="0" u="none" strike="noStrike" cap="none" dirty="0">
                <a:solidFill>
                  <a:srgbClr val="0143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34"/>
          <p:cNvSpPr txBox="1"/>
          <p:nvPr/>
        </p:nvSpPr>
        <p:spPr>
          <a:xfrm>
            <a:off x="400772" y="4799068"/>
            <a:ext cx="381146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b="1" dirty="0">
                <a:latin typeface="Calibri"/>
                <a:ea typeface="Calibri"/>
                <a:cs typeface="Calibri"/>
                <a:sym typeface="Calibri"/>
              </a:rPr>
              <a:t>Dialogues with </a:t>
            </a:r>
            <a:r>
              <a:rPr lang="en-ZA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  <a:r>
              <a:rPr lang="en-ZA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Ocean Commissioner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Palau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Morocco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b="1" dirty="0">
                <a:latin typeface="Calibri"/>
                <a:cs typeface="Calibri"/>
                <a:sym typeface="Calibri"/>
              </a:rPr>
              <a:t>South Africa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b="1" dirty="0">
                <a:latin typeface="Calibri"/>
                <a:cs typeface="Calibri"/>
                <a:sym typeface="Calibri"/>
              </a:rPr>
              <a:t>USA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b="1" dirty="0">
                <a:latin typeface="Calibri"/>
                <a:cs typeface="Calibri"/>
                <a:sym typeface="Calibri"/>
              </a:rPr>
              <a:t>Canada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b="1" dirty="0">
                <a:latin typeface="Calibri"/>
                <a:cs typeface="Calibri"/>
                <a:sym typeface="Calibri"/>
              </a:rPr>
              <a:t>Brazil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b="1" dirty="0">
                <a:latin typeface="Calibri"/>
                <a:cs typeface="Calibri"/>
                <a:sym typeface="Calibri"/>
              </a:rPr>
              <a:t>Monaco</a:t>
            </a:r>
            <a:endParaRPr b="1" dirty="0"/>
          </a:p>
        </p:txBody>
      </p:sp>
      <p:sp>
        <p:nvSpPr>
          <p:cNvPr id="197" name="Google Shape;197;p34"/>
          <p:cNvSpPr txBox="1"/>
          <p:nvPr/>
        </p:nvSpPr>
        <p:spPr>
          <a:xfrm>
            <a:off x="4339881" y="1526136"/>
            <a:ext cx="35534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ZA" sz="2400" b="1" i="0" u="none" strike="noStrike" cap="none">
                <a:solidFill>
                  <a:schemeClr val="lt1"/>
                </a:solidFill>
                <a:highlight>
                  <a:srgbClr val="01434C"/>
                </a:highlight>
                <a:latin typeface="Calibri"/>
                <a:ea typeface="Calibri"/>
                <a:cs typeface="Calibri"/>
                <a:sym typeface="Calibri"/>
              </a:rPr>
              <a:t>Scientific support</a:t>
            </a:r>
            <a:endParaRPr/>
          </a:p>
        </p:txBody>
      </p:sp>
      <p:sp>
        <p:nvSpPr>
          <p:cNvPr id="198" name="Google Shape;198;p34"/>
          <p:cNvSpPr txBox="1"/>
          <p:nvPr/>
        </p:nvSpPr>
        <p:spPr>
          <a:xfrm>
            <a:off x="8541178" y="1526136"/>
            <a:ext cx="35534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ZA" sz="2400" b="1" i="0" u="none" strike="noStrike" cap="none">
                <a:solidFill>
                  <a:schemeClr val="lt1"/>
                </a:solidFill>
                <a:highlight>
                  <a:srgbClr val="01434C"/>
                </a:highlight>
                <a:latin typeface="Calibri"/>
                <a:ea typeface="Calibri"/>
                <a:cs typeface="Calibri"/>
                <a:sym typeface="Calibri"/>
              </a:rPr>
              <a:t>Other organisations</a:t>
            </a:r>
            <a:endParaRPr/>
          </a:p>
        </p:txBody>
      </p:sp>
      <p:grpSp>
        <p:nvGrpSpPr>
          <p:cNvPr id="199" name="Google Shape;199;p34"/>
          <p:cNvGrpSpPr/>
          <p:nvPr/>
        </p:nvGrpSpPr>
        <p:grpSpPr>
          <a:xfrm>
            <a:off x="4311801" y="3401924"/>
            <a:ext cx="3185008" cy="522901"/>
            <a:chOff x="4311801" y="3497639"/>
            <a:chExt cx="3185008" cy="522901"/>
          </a:xfrm>
        </p:grpSpPr>
        <p:pic>
          <p:nvPicPr>
            <p:cNvPr id="200" name="Google Shape;200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1801" y="3604967"/>
              <a:ext cx="840862" cy="308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08839" y="3497639"/>
              <a:ext cx="448201" cy="52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57884" y="3517166"/>
              <a:ext cx="838925" cy="4838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34"/>
          <p:cNvGrpSpPr/>
          <p:nvPr/>
        </p:nvGrpSpPr>
        <p:grpSpPr>
          <a:xfrm>
            <a:off x="4491100" y="2817527"/>
            <a:ext cx="3225424" cy="426164"/>
            <a:chOff x="4491100" y="2863587"/>
            <a:chExt cx="3225424" cy="426164"/>
          </a:xfrm>
        </p:grpSpPr>
        <p:pic>
          <p:nvPicPr>
            <p:cNvPr id="204" name="Google Shape;204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15153" y="2885267"/>
              <a:ext cx="1001476" cy="382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714518" y="2868706"/>
              <a:ext cx="1002006" cy="415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91100" y="2863587"/>
              <a:ext cx="426164" cy="4261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34"/>
          <p:cNvGrpSpPr/>
          <p:nvPr/>
        </p:nvGrpSpPr>
        <p:grpSpPr>
          <a:xfrm>
            <a:off x="4319286" y="2136393"/>
            <a:ext cx="3567435" cy="522901"/>
            <a:chOff x="4319286" y="2136393"/>
            <a:chExt cx="3567435" cy="522901"/>
          </a:xfrm>
        </p:grpSpPr>
        <p:pic>
          <p:nvPicPr>
            <p:cNvPr id="208" name="Google Shape;208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363820" y="2136393"/>
              <a:ext cx="522901" cy="52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02280" y="2155820"/>
              <a:ext cx="1001476" cy="484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319286" y="2151532"/>
              <a:ext cx="1616043" cy="4926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34"/>
          <p:cNvGrpSpPr/>
          <p:nvPr/>
        </p:nvGrpSpPr>
        <p:grpSpPr>
          <a:xfrm>
            <a:off x="4973148" y="5368942"/>
            <a:ext cx="2343142" cy="483846"/>
            <a:chOff x="4710664" y="5564887"/>
            <a:chExt cx="2343142" cy="483846"/>
          </a:xfrm>
        </p:grpSpPr>
        <p:pic>
          <p:nvPicPr>
            <p:cNvPr id="212" name="Google Shape;212;p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150915" y="5564887"/>
              <a:ext cx="902891" cy="483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10664" y="5569493"/>
              <a:ext cx="949268" cy="4746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34"/>
          <p:cNvGrpSpPr/>
          <p:nvPr/>
        </p:nvGrpSpPr>
        <p:grpSpPr>
          <a:xfrm>
            <a:off x="4238080" y="4742555"/>
            <a:ext cx="3428886" cy="468153"/>
            <a:chOff x="4238080" y="4918339"/>
            <a:chExt cx="3428886" cy="468153"/>
          </a:xfrm>
        </p:grpSpPr>
        <p:pic>
          <p:nvPicPr>
            <p:cNvPr id="215" name="Google Shape;215;p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238080" y="4918339"/>
              <a:ext cx="1126741" cy="468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764075" y="4989445"/>
              <a:ext cx="902891" cy="32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667340" y="4953861"/>
              <a:ext cx="794216" cy="39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34"/>
          <p:cNvGrpSpPr/>
          <p:nvPr/>
        </p:nvGrpSpPr>
        <p:grpSpPr>
          <a:xfrm>
            <a:off x="4592911" y="4083058"/>
            <a:ext cx="3415422" cy="501264"/>
            <a:chOff x="4592911" y="4171983"/>
            <a:chExt cx="3415422" cy="501264"/>
          </a:xfrm>
        </p:grpSpPr>
        <p:pic>
          <p:nvPicPr>
            <p:cNvPr id="219" name="Google Shape;219;p3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592911" y="4171983"/>
              <a:ext cx="522901" cy="501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4"/>
            <p:cNvPicPr preferRelativeResize="0"/>
            <p:nvPr/>
          </p:nvPicPr>
          <p:blipFill rotWithShape="1">
            <a:blip r:embed="rId20">
              <a:alphaModFix/>
            </a:blip>
            <a:srcRect t="24653" b="25652"/>
            <a:stretch/>
          </p:blipFill>
          <p:spPr>
            <a:xfrm>
              <a:off x="5591214" y="4240717"/>
              <a:ext cx="732065" cy="363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4"/>
            <p:cNvPicPr preferRelativeResize="0"/>
            <p:nvPr/>
          </p:nvPicPr>
          <p:blipFill rotWithShape="1">
            <a:blip r:embed="rId21">
              <a:alphaModFix/>
            </a:blip>
            <a:srcRect t="233" r="220"/>
            <a:stretch/>
          </p:blipFill>
          <p:spPr>
            <a:xfrm>
              <a:off x="6798680" y="4209868"/>
              <a:ext cx="1209653" cy="4254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34"/>
          <p:cNvSpPr txBox="1"/>
          <p:nvPr/>
        </p:nvSpPr>
        <p:spPr>
          <a:xfrm>
            <a:off x="4151310" y="6167512"/>
            <a:ext cx="38114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= 40 institutions by June 2024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4" descr="Identidad e imagen corporativa - Institut de Ciència i ...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907245" y="2379223"/>
            <a:ext cx="2044401" cy="42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 descr="Discover our experts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764684" y="3046056"/>
            <a:ext cx="1307356" cy="44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 descr="oecd-logo -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145064" y="2887288"/>
            <a:ext cx="1052156" cy="70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 descr="Wildlife-film .com Profile Page - Sea Change Project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991785" y="5829176"/>
            <a:ext cx="1205435" cy="646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8298723" y="6013623"/>
            <a:ext cx="14057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8298723" y="4546132"/>
            <a:ext cx="14057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4" descr="Global Youth Biodiversity Network - Conservation Optimism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022320" y="4476012"/>
            <a:ext cx="1292226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 descr="ECOP Programme – Early Career Ocean Professionals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314546" y="4336505"/>
            <a:ext cx="1860776" cy="90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 descr="Youth4Ocean Forum | LinkedIn"/>
          <p:cNvPicPr preferRelativeResize="0"/>
          <p:nvPr/>
        </p:nvPicPr>
        <p:blipFill rotWithShape="1">
          <a:blip r:embed="rId28">
            <a:alphaModFix/>
          </a:blip>
          <a:srcRect t="18930" b="17246"/>
          <a:stretch/>
        </p:blipFill>
        <p:spPr>
          <a:xfrm>
            <a:off x="9872405" y="4984897"/>
            <a:ext cx="904441" cy="57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2" descr="Emblème de la république populaire de Chine — Wikipédia">
            <a:extLst>
              <a:ext uri="{FF2B5EF4-FFF2-40B4-BE49-F238E27FC236}">
                <a16:creationId xmlns:a16="http://schemas.microsoft.com/office/drawing/2014/main" id="{94BC32B9-5792-D948-816F-C4F7B63B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0" y="3749812"/>
            <a:ext cx="538601" cy="5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250DDC-03E2-E148-80BA-FAF405CABF31}"/>
              </a:ext>
            </a:extLst>
          </p:cNvPr>
          <p:cNvSpPr txBox="1"/>
          <p:nvPr/>
        </p:nvSpPr>
        <p:spPr>
          <a:xfrm>
            <a:off x="786316" y="4434976"/>
            <a:ext cx="520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79893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DCF1C551-1DE2-D2F5-B9EB-106574DCD1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F1C551-1DE2-D2F5-B9EB-106574DCD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100375-15F6-B9EA-D213-BC44AD34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What next</a:t>
            </a:r>
            <a:r>
              <a:rPr lang="en-GB" dirty="0"/>
              <a:t> talks on the road to UNOC-3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167FF-A27B-6B00-AB44-B2093D1CDBED}"/>
              </a:ext>
            </a:extLst>
          </p:cNvPr>
          <p:cNvSpPr/>
          <p:nvPr/>
        </p:nvSpPr>
        <p:spPr>
          <a:xfrm>
            <a:off x="5629332" y="960699"/>
            <a:ext cx="6256964" cy="52751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16DC0-E170-621D-43E4-4DB2A59333FB}"/>
              </a:ext>
            </a:extLst>
          </p:cNvPr>
          <p:cNvSpPr txBox="1"/>
          <p:nvPr/>
        </p:nvSpPr>
        <p:spPr>
          <a:xfrm>
            <a:off x="14060556" y="-2120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471B1B-7943-0FC3-96A0-374455A1DC2B}"/>
              </a:ext>
            </a:extLst>
          </p:cNvPr>
          <p:cNvSpPr txBox="1"/>
          <p:nvPr/>
        </p:nvSpPr>
        <p:spPr>
          <a:xfrm>
            <a:off x="5764192" y="2028598"/>
            <a:ext cx="61493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is to present the concept of the IPOS at UNOC-3, with a clear vision of:</a:t>
            </a:r>
          </a:p>
          <a:p>
            <a:endParaRPr lang="en-GB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the IPOS will be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it will work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be its governance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it will be funded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Let's Be Nice to the Ocean” : une initiative du Varda Group lancée en amont  de la prochaine Conférence des Nations Unies pour l'Océan - Plateforme  Océan &amp; Climat">
            <a:extLst>
              <a:ext uri="{FF2B5EF4-FFF2-40B4-BE49-F238E27FC236}">
                <a16:creationId xmlns:a16="http://schemas.microsoft.com/office/drawing/2014/main" id="{F9ECDBB2-09E7-BA95-E364-15A3D2B66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90"/>
          <a:stretch/>
        </p:blipFill>
        <p:spPr bwMode="auto">
          <a:xfrm>
            <a:off x="320005" y="960699"/>
            <a:ext cx="5309327" cy="22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ice | Carte d'identité | Routard.com">
            <a:extLst>
              <a:ext uri="{FF2B5EF4-FFF2-40B4-BE49-F238E27FC236}">
                <a16:creationId xmlns:a16="http://schemas.microsoft.com/office/drawing/2014/main" id="{0FC43922-4EA8-FF8E-D312-D3B3A648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4" y="3254686"/>
            <a:ext cx="5296343" cy="29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D32726-DD91-279A-D7CF-D0B26F326B99}"/>
              </a:ext>
            </a:extLst>
          </p:cNvPr>
          <p:cNvSpPr txBox="1"/>
          <p:nvPr/>
        </p:nvSpPr>
        <p:spPr>
          <a:xfrm>
            <a:off x="1263971" y="3321345"/>
            <a:ext cx="3379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Nice, France, June 2025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99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539</Words>
  <Application>Microsoft Office PowerPoint</Application>
  <PresentationFormat>Widescreen</PresentationFormat>
  <Paragraphs>116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Helvetica Neue</vt:lpstr>
      <vt:lpstr>Verdana</vt:lpstr>
      <vt:lpstr>Arial</vt:lpstr>
      <vt:lpstr>Office Theme</vt:lpstr>
      <vt:lpstr>Diapositive think-cell</vt:lpstr>
      <vt:lpstr>International Panel for Ocean Sustainability </vt:lpstr>
      <vt:lpstr>5 Key Questions</vt:lpstr>
      <vt:lpstr>Why an IPOS</vt:lpstr>
      <vt:lpstr>For Whom</vt:lpstr>
      <vt:lpstr>What - 3 main services considered to date for the IPOS</vt:lpstr>
      <vt:lpstr>Example of an Ocean Action Request: Northern Cape</vt:lpstr>
      <vt:lpstr>What: the answers to these questions will be:</vt:lpstr>
      <vt:lpstr>How? </vt:lpstr>
      <vt:lpstr>What next talks on the road to UNOC-3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Panel for Ocean Sustainability</dc:title>
  <dc:creator>Adrien Vincent</dc:creator>
  <cp:lastModifiedBy>Letlhogonolo Setlhabi</cp:lastModifiedBy>
  <cp:revision>9</cp:revision>
  <dcterms:created xsi:type="dcterms:W3CDTF">2018-09-26T08:56:37Z</dcterms:created>
  <dcterms:modified xsi:type="dcterms:W3CDTF">2024-10-16T07:48:47Z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0x010100F54B1526B537C448B8D6C98B5DA02A59</vt:lpwstr>
  </property>
</Properties>
</file>