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7"/>
  </p:notesMasterIdLst>
  <p:sldIdLst>
    <p:sldId id="256" r:id="rId2"/>
    <p:sldId id="423" r:id="rId3"/>
    <p:sldId id="437" r:id="rId4"/>
    <p:sldId id="2793" r:id="rId5"/>
    <p:sldId id="422" r:id="rId6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 van der Walt" initials="LvdW" lastIdx="3" clrIdx="0">
    <p:extLst>
      <p:ext uri="{19B8F6BF-5375-455C-9EA6-DF929625EA0E}">
        <p15:presenceInfo xmlns:p15="http://schemas.microsoft.com/office/powerpoint/2012/main" userId="S-1-5-21-3457271771-2892725639-1487195066-13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DED"/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23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2696DC-AE2B-4D58-8320-A69B5DEEBA9F}" type="datetimeFigureOut">
              <a:rPr lang="en-ZA" smtClean="0"/>
              <a:t>2024/10/16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500312-F729-4099-82AA-2CFD9A34C37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68197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90A49-72F8-47C1-8ADD-22DEDF44D87F}" type="datetime1">
              <a:rPr lang="en-GB" smtClean="0"/>
              <a:t>16/10/2024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84639" y="5913898"/>
            <a:ext cx="2743200" cy="365125"/>
          </a:xfrm>
        </p:spPr>
        <p:txBody>
          <a:bodyPr/>
          <a:lstStyle/>
          <a:p>
            <a:fld id="{ACBEA017-244C-4934-A71F-47FF3B2378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836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71887-1568-4B17-A29F-6A3FBF22D55D}" type="datetime1">
              <a:rPr lang="en-GB" smtClean="0"/>
              <a:t>16/10/2024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EA017-244C-4934-A71F-47FF3B2378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014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A7FCB-9CFE-4318-BD4A-B314D49C0424}" type="datetime1">
              <a:rPr lang="en-GB" smtClean="0"/>
              <a:t>16/10/2024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EA017-244C-4934-A71F-47FF3B2378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394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71B4B-BFC2-4917-A7E3-AE7DD7E960D5}" type="datetime1">
              <a:rPr lang="en-GB" smtClean="0"/>
              <a:t>16/10/2024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68329" y="6084094"/>
            <a:ext cx="2743200" cy="365125"/>
          </a:xfrm>
        </p:spPr>
        <p:txBody>
          <a:bodyPr/>
          <a:lstStyle/>
          <a:p>
            <a:fld id="{ACBEA017-244C-4934-A71F-47FF3B2378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824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760C8-BAA5-4751-A350-1EBAC92C8489}" type="datetime1">
              <a:rPr lang="en-GB" smtClean="0"/>
              <a:t>16/10/2024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81400" y="5991225"/>
            <a:ext cx="2743200" cy="365125"/>
          </a:xfrm>
        </p:spPr>
        <p:txBody>
          <a:bodyPr/>
          <a:lstStyle/>
          <a:p>
            <a:fld id="{ACBEA017-244C-4934-A71F-47FF3B2378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218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C6484-3068-4DD7-86BF-56475F4AEC3B}" type="datetime1">
              <a:rPr lang="en-GB" smtClean="0"/>
              <a:t>16/10/2024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EA017-244C-4934-A71F-47FF3B2378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53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9EC63-4AB6-476F-B0E3-74D98451EECE}" type="datetime1">
              <a:rPr lang="en-GB" smtClean="0"/>
              <a:t>16/10/2024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EA017-244C-4934-A71F-47FF3B2378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79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88BC1-4829-4544-B8D1-EE752A34BA20}" type="datetime1">
              <a:rPr lang="en-GB" smtClean="0"/>
              <a:t>16/10/2024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EA017-244C-4934-A71F-47FF3B2378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2071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8CA1E-054B-459E-BA28-91ED23309D97}" type="datetime1">
              <a:rPr lang="en-GB" smtClean="0"/>
              <a:t>16/10/2024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EA017-244C-4934-A71F-47FF3B2378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178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F2DF9-FB3C-4ECE-B80A-11C3D05A87D5}" type="datetime1">
              <a:rPr lang="en-GB" smtClean="0"/>
              <a:t>16/10/2024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EA017-244C-4934-A71F-47FF3B2378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34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03FDA-1E46-48FA-B72B-CA3429055DF1}" type="datetime1">
              <a:rPr lang="en-GB" smtClean="0"/>
              <a:t>16/10/2024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EA017-244C-4934-A71F-47FF3B2378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16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1AE47-E8F5-4A81-AB3D-5634C80485B3}" type="datetime1">
              <a:rPr lang="en-GB" smtClean="0"/>
              <a:t>16/10/2024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EA017-244C-4934-A71F-47FF3B2378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977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svg"/><Relationship Id="rId18" Type="http://schemas.openxmlformats.org/officeDocument/2006/relationships/image" Target="../media/image3.png"/><Relationship Id="rId3" Type="http://schemas.openxmlformats.org/officeDocument/2006/relationships/image" Target="../media/image15.png"/><Relationship Id="rId7" Type="http://schemas.openxmlformats.org/officeDocument/2006/relationships/image" Target="../media/image19.svg"/><Relationship Id="rId12" Type="http://schemas.openxmlformats.org/officeDocument/2006/relationships/image" Target="../media/image24.png"/><Relationship Id="rId17" Type="http://schemas.openxmlformats.org/officeDocument/2006/relationships/image" Target="../media/image29.sv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20" Type="http://schemas.openxmlformats.org/officeDocument/2006/relationships/image" Target="../media/image3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5" Type="http://schemas.openxmlformats.org/officeDocument/2006/relationships/image" Target="../media/image27.svg"/><Relationship Id="rId10" Type="http://schemas.openxmlformats.org/officeDocument/2006/relationships/image" Target="../media/image22.png"/><Relationship Id="rId19" Type="http://schemas.openxmlformats.org/officeDocument/2006/relationships/image" Target="../media/image30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Relationship Id="rId1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sv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AFB61-ED33-C1F8-3B09-41D64BFEB1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037" y="-332508"/>
            <a:ext cx="9799782" cy="4960072"/>
          </a:xfrm>
        </p:spPr>
        <p:txBody>
          <a:bodyPr>
            <a:normAutofit/>
          </a:bodyPr>
          <a:lstStyle/>
          <a:p>
            <a:br>
              <a:rPr lang="en-US" sz="4000" dirty="0">
                <a:solidFill>
                  <a:schemeClr val="bg1"/>
                </a:solidFill>
              </a:rPr>
            </a:b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723DD5-BFF3-89C5-95F6-7850036FD647}"/>
              </a:ext>
            </a:extLst>
          </p:cNvPr>
          <p:cNvSpPr txBox="1"/>
          <p:nvPr/>
        </p:nvSpPr>
        <p:spPr>
          <a:xfrm>
            <a:off x="7376160" y="5963920"/>
            <a:ext cx="3738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Presenter: T Mabija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C44775-9746-E052-A5A7-F072B8FC2B28}"/>
              </a:ext>
            </a:extLst>
          </p:cNvPr>
          <p:cNvSpPr txBox="1"/>
          <p:nvPr/>
        </p:nvSpPr>
        <p:spPr>
          <a:xfrm>
            <a:off x="7376160" y="6300986"/>
            <a:ext cx="3738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       Date: 11 OCT 2024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C7C349-178B-0EF9-8AEC-3C5FAD1E0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" y="667672"/>
            <a:ext cx="5178067" cy="886808"/>
          </a:xfrm>
        </p:spPr>
        <p:txBody>
          <a:bodyPr>
            <a:normAutofit/>
          </a:bodyPr>
          <a:lstStyle/>
          <a:p>
            <a:r>
              <a:rPr lang="en-Z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SUSTAINABLE OCEAN ECONOMY SYMPOSIUM 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85C63D-A118-CA2E-6F2E-BDE6F8EE2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EA017-244C-4934-A71F-47FF3B23780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738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BA65DC-068A-4BBC-8E86-044A91C30C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C2EE3-E2CD-8CEC-9C37-370301498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7814"/>
          </a:xfrm>
        </p:spPr>
        <p:txBody>
          <a:bodyPr>
            <a:normAutofit/>
          </a:bodyPr>
          <a:lstStyle/>
          <a:p>
            <a:r>
              <a:rPr lang="en-ZA" sz="3600" b="1" dirty="0"/>
              <a:t>Overview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8435C-C603-2C33-D4F6-05DBADE03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2941"/>
            <a:ext cx="9511145" cy="4222624"/>
          </a:xfrm>
        </p:spPr>
        <p:txBody>
          <a:bodyPr/>
          <a:lstStyle/>
          <a:p>
            <a:pPr lvl="1"/>
            <a:r>
              <a:rPr lang="en-ZA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Coastal Economy Research</a:t>
            </a:r>
            <a:r>
              <a:rPr lang="en-ZA" dirty="0">
                <a:effectLst/>
              </a:rPr>
              <a:t> </a:t>
            </a:r>
          </a:p>
          <a:p>
            <a:pPr lvl="1"/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Development of Small Harbours</a:t>
            </a:r>
            <a:r>
              <a:rPr lang="en-ZA" dirty="0">
                <a:effectLst/>
              </a:rPr>
              <a:t> </a:t>
            </a:r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61B9B5-4EAF-96DD-34A6-AF989A6B8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EA017-244C-4934-A71F-47FF3B23780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802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859F6-1E86-7FA0-39A3-78F30B713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3025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br>
              <a:rPr lang="en-ZA" sz="4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ZA" sz="4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Coastal Economy Research</a:t>
            </a:r>
            <a:r>
              <a:rPr lang="en-ZA" dirty="0">
                <a:effectLst/>
              </a:rPr>
              <a:t> </a:t>
            </a:r>
            <a:br>
              <a:rPr lang="en-ZA" dirty="0">
                <a:effectLst/>
              </a:rPr>
            </a:br>
            <a:endParaRPr lang="en-US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340B51-DDED-B7ED-0579-1EC66B6E4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EA017-244C-4934-A71F-47FF3B23780E}" type="slidenum">
              <a:rPr lang="en-GB" smtClean="0"/>
              <a:t>3</a:t>
            </a:fld>
            <a:endParaRPr lang="en-GB"/>
          </a:p>
        </p:txBody>
      </p:sp>
      <p:pic>
        <p:nvPicPr>
          <p:cNvPr id="2050" name="Picture 2" descr="Animated self drawing of one continuous ...">
            <a:extLst>
              <a:ext uri="{FF2B5EF4-FFF2-40B4-BE49-F238E27FC236}">
                <a16:creationId xmlns:a16="http://schemas.microsoft.com/office/drawing/2014/main" id="{33994E42-3E6E-C008-EC17-8321573BC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1525" y="-3633"/>
            <a:ext cx="1180475" cy="73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riangle 3">
            <a:extLst>
              <a:ext uri="{FF2B5EF4-FFF2-40B4-BE49-F238E27FC236}">
                <a16:creationId xmlns:a16="http://schemas.microsoft.com/office/drawing/2014/main" id="{DDCE10B5-4B47-67A7-DCEE-96F7C6A656E6}"/>
              </a:ext>
            </a:extLst>
          </p:cNvPr>
          <p:cNvSpPr/>
          <p:nvPr/>
        </p:nvSpPr>
        <p:spPr>
          <a:xfrm>
            <a:off x="5213691" y="2567176"/>
            <a:ext cx="1755648" cy="1298450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E33EE2-2CBF-57F1-81CA-132A0CAA185D}"/>
              </a:ext>
            </a:extLst>
          </p:cNvPr>
          <p:cNvSpPr txBox="1"/>
          <p:nvPr/>
        </p:nvSpPr>
        <p:spPr>
          <a:xfrm>
            <a:off x="3986843" y="701587"/>
            <a:ext cx="53770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Preserve and sustainable utilize the natural resource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Restore the damage done by mining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Sustainable livelihoods from nature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Maintain natural, heritage and tourism assets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E8CE4A-ACD9-D6E7-9CB7-EADF097FA1E5}"/>
              </a:ext>
            </a:extLst>
          </p:cNvPr>
          <p:cNvSpPr txBox="1"/>
          <p:nvPr/>
        </p:nvSpPr>
        <p:spPr>
          <a:xfrm>
            <a:off x="6553200" y="4530969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Social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D66E4C-F0F8-EBA4-9853-39FD74F1416A}"/>
              </a:ext>
            </a:extLst>
          </p:cNvPr>
          <p:cNvSpPr txBox="1"/>
          <p:nvPr/>
        </p:nvSpPr>
        <p:spPr>
          <a:xfrm>
            <a:off x="658368" y="3657600"/>
            <a:ext cx="37856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Fishing: coastal and long line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Fish processing: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Aquaculture: abalone, ranching, hatchery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Kelp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Tourism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Mining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Infrastructure/Construction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Graphic 9" descr="Arrow circle with solid fill">
            <a:extLst>
              <a:ext uri="{FF2B5EF4-FFF2-40B4-BE49-F238E27FC236}">
                <a16:creationId xmlns:a16="http://schemas.microsoft.com/office/drawing/2014/main" id="{14065E64-AB82-8DCE-8B24-608CB2B155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38800" y="2971800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9CFF834-AD33-EE6E-4B2D-C027463D5D86}"/>
              </a:ext>
            </a:extLst>
          </p:cNvPr>
          <p:cNvSpPr txBox="1"/>
          <p:nvPr/>
        </p:nvSpPr>
        <p:spPr>
          <a:xfrm>
            <a:off x="7538907" y="3657600"/>
            <a:ext cx="46530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Culture, norms and values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HDI: education, life expectation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Gini Coefficient: Local ownership, </a:t>
            </a:r>
          </a:p>
          <a:p>
            <a:r>
              <a:rPr lang="en-US" dirty="0"/>
              <a:t>      Participation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 Social Infrastructure </a:t>
            </a:r>
          </a:p>
        </p:txBody>
      </p:sp>
      <p:pic>
        <p:nvPicPr>
          <p:cNvPr id="13" name="Graphic 12" descr="Money with solid fill">
            <a:extLst>
              <a:ext uri="{FF2B5EF4-FFF2-40B4-BE49-F238E27FC236}">
                <a16:creationId xmlns:a16="http://schemas.microsoft.com/office/drawing/2014/main" id="{FCE6D848-FA3B-08EF-DC10-A9A29E526E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15291" y="3593592"/>
            <a:ext cx="914400" cy="914400"/>
          </a:xfrm>
          <a:prstGeom prst="rect">
            <a:avLst/>
          </a:prstGeom>
        </p:spPr>
      </p:pic>
      <p:pic>
        <p:nvPicPr>
          <p:cNvPr id="15" name="Graphic 14" descr="Coins outline">
            <a:extLst>
              <a:ext uri="{FF2B5EF4-FFF2-40B4-BE49-F238E27FC236}">
                <a16:creationId xmlns:a16="http://schemas.microsoft.com/office/drawing/2014/main" id="{8975BC6A-3D56-DD27-EFC9-27E802A6CE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71638" y="3200400"/>
            <a:ext cx="914400" cy="914400"/>
          </a:xfrm>
          <a:prstGeom prst="rect">
            <a:avLst/>
          </a:prstGeom>
        </p:spPr>
      </p:pic>
      <p:pic>
        <p:nvPicPr>
          <p:cNvPr id="17" name="Graphic 16" descr="Address Book with solid fill">
            <a:extLst>
              <a:ext uri="{FF2B5EF4-FFF2-40B4-BE49-F238E27FC236}">
                <a16:creationId xmlns:a16="http://schemas.microsoft.com/office/drawing/2014/main" id="{08DFE5B1-C1CD-A01A-D279-CB571547E08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753339" y="3593592"/>
            <a:ext cx="914400" cy="914400"/>
          </a:xfrm>
          <a:prstGeom prst="rect">
            <a:avLst/>
          </a:prstGeom>
        </p:spPr>
      </p:pic>
      <p:pic>
        <p:nvPicPr>
          <p:cNvPr id="19" name="Graphic 18" descr="Agriculture with solid fill">
            <a:extLst>
              <a:ext uri="{FF2B5EF4-FFF2-40B4-BE49-F238E27FC236}">
                <a16:creationId xmlns:a16="http://schemas.microsoft.com/office/drawing/2014/main" id="{5580D3BF-0B0E-6738-9F5C-060F2B1DF5D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53759" y="180822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3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22510A-96D7-36EC-0EF8-A83BA89BF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EA017-244C-4934-A71F-47FF3B23780E}" type="slidenum">
              <a:rPr lang="en-GB" smtClean="0"/>
              <a:t>4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7FD2C7-0908-AD52-C81D-88E9DCB03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602" y="136525"/>
            <a:ext cx="8111456" cy="5744164"/>
          </a:xfrm>
          <a:prstGeom prst="rect">
            <a:avLst/>
          </a:prstGeom>
          <a:solidFill>
            <a:srgbClr val="00B050"/>
          </a:solidFill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B6E24C3-B6A3-18EB-B3DA-636BC61A53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3028" y="-4506264"/>
            <a:ext cx="5593080" cy="3925528"/>
          </a:xfrm>
          <a:prstGeom prst="rect">
            <a:avLst/>
          </a:prstGeom>
        </p:spPr>
      </p:pic>
      <p:pic>
        <p:nvPicPr>
          <p:cNvPr id="6" name="Graphic 5" descr="Anchor with solid fill">
            <a:extLst>
              <a:ext uri="{FF2B5EF4-FFF2-40B4-BE49-F238E27FC236}">
                <a16:creationId xmlns:a16="http://schemas.microsoft.com/office/drawing/2014/main" id="{7FFAFB89-7858-559D-065A-35A5C5E19E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90875" y="1276547"/>
            <a:ext cx="463367" cy="463367"/>
          </a:xfrm>
          <a:prstGeom prst="rect">
            <a:avLst/>
          </a:prstGeom>
        </p:spPr>
      </p:pic>
      <p:pic>
        <p:nvPicPr>
          <p:cNvPr id="7" name="Graphic 6" descr="Anchor with solid fill">
            <a:extLst>
              <a:ext uri="{FF2B5EF4-FFF2-40B4-BE49-F238E27FC236}">
                <a16:creationId xmlns:a16="http://schemas.microsoft.com/office/drawing/2014/main" id="{EA6EDE95-7370-911E-8068-52F88954BF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81401" y="1907610"/>
            <a:ext cx="260554" cy="260554"/>
          </a:xfrm>
          <a:prstGeom prst="rect">
            <a:avLst/>
          </a:prstGeom>
        </p:spPr>
      </p:pic>
      <p:pic>
        <p:nvPicPr>
          <p:cNvPr id="8" name="Graphic 7" descr="Anchor with solid fill">
            <a:extLst>
              <a:ext uri="{FF2B5EF4-FFF2-40B4-BE49-F238E27FC236}">
                <a16:creationId xmlns:a16="http://schemas.microsoft.com/office/drawing/2014/main" id="{4270B60C-C7DF-D1F3-F9F2-464F81F2E4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08640" y="2770528"/>
            <a:ext cx="152400" cy="152400"/>
          </a:xfrm>
          <a:prstGeom prst="rect">
            <a:avLst/>
          </a:prstGeom>
        </p:spPr>
      </p:pic>
      <p:pic>
        <p:nvPicPr>
          <p:cNvPr id="9" name="Graphic 8" descr="Anchor with solid fill">
            <a:extLst>
              <a:ext uri="{FF2B5EF4-FFF2-40B4-BE49-F238E27FC236}">
                <a16:creationId xmlns:a16="http://schemas.microsoft.com/office/drawing/2014/main" id="{2EB5D709-B555-96F1-EF1C-552CE08300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19588" y="3623723"/>
            <a:ext cx="152400" cy="152400"/>
          </a:xfrm>
          <a:prstGeom prst="rect">
            <a:avLst/>
          </a:prstGeom>
        </p:spPr>
      </p:pic>
      <p:pic>
        <p:nvPicPr>
          <p:cNvPr id="11" name="Graphic 10" descr="Freight outline">
            <a:extLst>
              <a:ext uri="{FF2B5EF4-FFF2-40B4-BE49-F238E27FC236}">
                <a16:creationId xmlns:a16="http://schemas.microsoft.com/office/drawing/2014/main" id="{C873D706-B639-47CA-F80E-FC4DB15E34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2797883" y="1973407"/>
            <a:ext cx="914400" cy="914400"/>
          </a:xfrm>
          <a:prstGeom prst="rect">
            <a:avLst/>
          </a:prstGeom>
        </p:spPr>
      </p:pic>
      <p:pic>
        <p:nvPicPr>
          <p:cNvPr id="13" name="Graphic 12" descr="Cruise ship with solid fill">
            <a:extLst>
              <a:ext uri="{FF2B5EF4-FFF2-40B4-BE49-F238E27FC236}">
                <a16:creationId xmlns:a16="http://schemas.microsoft.com/office/drawing/2014/main" id="{A54F09E6-7511-6406-C270-E8C393FEA43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923330" y="1713446"/>
            <a:ext cx="681344" cy="681344"/>
          </a:xfrm>
          <a:prstGeom prst="rect">
            <a:avLst/>
          </a:prstGeom>
        </p:spPr>
      </p:pic>
      <p:pic>
        <p:nvPicPr>
          <p:cNvPr id="15" name="Graphic 14" descr="Tug boat with solid fill">
            <a:extLst>
              <a:ext uri="{FF2B5EF4-FFF2-40B4-BE49-F238E27FC236}">
                <a16:creationId xmlns:a16="http://schemas.microsoft.com/office/drawing/2014/main" id="{1E0F085C-56A9-B7E7-FAAE-198E08E907B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677741" y="2758714"/>
            <a:ext cx="328427" cy="328427"/>
          </a:xfrm>
          <a:prstGeom prst="rect">
            <a:avLst/>
          </a:prstGeom>
        </p:spPr>
      </p:pic>
      <p:pic>
        <p:nvPicPr>
          <p:cNvPr id="17" name="Graphic 16" descr="Freight with solid fill">
            <a:extLst>
              <a:ext uri="{FF2B5EF4-FFF2-40B4-BE49-F238E27FC236}">
                <a16:creationId xmlns:a16="http://schemas.microsoft.com/office/drawing/2014/main" id="{C95AF56B-DE3C-1B4E-ADBC-2982FE90C98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349602" y="1073759"/>
            <a:ext cx="914400" cy="914400"/>
          </a:xfrm>
          <a:prstGeom prst="rect">
            <a:avLst/>
          </a:prstGeom>
        </p:spPr>
      </p:pic>
      <p:pic>
        <p:nvPicPr>
          <p:cNvPr id="18" name="Graphic 17" descr="Tug boat with solid fill">
            <a:extLst>
              <a:ext uri="{FF2B5EF4-FFF2-40B4-BE49-F238E27FC236}">
                <a16:creationId xmlns:a16="http://schemas.microsoft.com/office/drawing/2014/main" id="{50D2A8DD-4E9A-3171-D701-94E883257BB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006168" y="3677691"/>
            <a:ext cx="328427" cy="328427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0AC9453D-4C2A-13B5-47DA-DB0F440A5E64}"/>
              </a:ext>
            </a:extLst>
          </p:cNvPr>
          <p:cNvSpPr/>
          <p:nvPr/>
        </p:nvSpPr>
        <p:spPr>
          <a:xfrm>
            <a:off x="3264002" y="2578709"/>
            <a:ext cx="906379" cy="5822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BE105F9-43DF-C0E9-78D9-B5D044825B60}"/>
              </a:ext>
            </a:extLst>
          </p:cNvPr>
          <p:cNvSpPr/>
          <p:nvPr/>
        </p:nvSpPr>
        <p:spPr>
          <a:xfrm>
            <a:off x="3417757" y="3484987"/>
            <a:ext cx="1205813" cy="5822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2C45479-8B1A-3309-0CD2-425A0BB94747}"/>
              </a:ext>
            </a:extLst>
          </p:cNvPr>
          <p:cNvSpPr/>
          <p:nvPr/>
        </p:nvSpPr>
        <p:spPr>
          <a:xfrm>
            <a:off x="2552743" y="1751728"/>
            <a:ext cx="1608297" cy="55726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B67056A5-CA7B-E515-6BCE-C6A7E4F87189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7302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4000" b="1" dirty="0">
                <a:latin typeface="Arial" panose="020B0604020202020204" pitchFamily="34" charset="0"/>
              </a:rPr>
              <a:t>Development of Small Harbours </a:t>
            </a:r>
            <a:r>
              <a:rPr lang="en-ZA" sz="4000" dirty="0"/>
              <a:t> </a:t>
            </a:r>
            <a:br>
              <a:rPr lang="en-ZA" sz="4000" dirty="0"/>
            </a:br>
            <a:endParaRPr lang="en-US" sz="4000" b="1" dirty="0"/>
          </a:p>
        </p:txBody>
      </p:sp>
      <p:pic>
        <p:nvPicPr>
          <p:cNvPr id="25" name="Picture 2" descr="Animated self drawing of one continuous ...">
            <a:extLst>
              <a:ext uri="{FF2B5EF4-FFF2-40B4-BE49-F238E27FC236}">
                <a16:creationId xmlns:a16="http://schemas.microsoft.com/office/drawing/2014/main" id="{C0E0B45D-5D58-4556-75CA-B13BF74BB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1525" y="-3633"/>
            <a:ext cx="1180475" cy="73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Graphic 25" descr="Anchor with solid fill">
            <a:extLst>
              <a:ext uri="{FF2B5EF4-FFF2-40B4-BE49-F238E27FC236}">
                <a16:creationId xmlns:a16="http://schemas.microsoft.com/office/drawing/2014/main" id="{A28D00C0-900C-981A-CAAC-A285BFADAD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29883" y="5406908"/>
            <a:ext cx="463367" cy="463367"/>
          </a:xfrm>
          <a:prstGeom prst="rect">
            <a:avLst/>
          </a:prstGeom>
        </p:spPr>
      </p:pic>
      <p:pic>
        <p:nvPicPr>
          <p:cNvPr id="27" name="Graphic 26" descr="Freight with solid fill">
            <a:extLst>
              <a:ext uri="{FF2B5EF4-FFF2-40B4-BE49-F238E27FC236}">
                <a16:creationId xmlns:a16="http://schemas.microsoft.com/office/drawing/2014/main" id="{E62027CA-C767-12CC-41FF-19E73802BE3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788610" y="520412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117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306" y="0"/>
            <a:ext cx="12192000" cy="6858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3429000"/>
            <a:ext cx="12192000" cy="3429000"/>
            <a:chOff x="0" y="0"/>
            <a:chExt cx="6671512" cy="18763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671512" cy="1876363"/>
            </a:xfrm>
            <a:custGeom>
              <a:avLst/>
              <a:gdLst/>
              <a:ahLst/>
              <a:cxnLst/>
              <a:rect l="l" t="t" r="r" b="b"/>
              <a:pathLst>
                <a:path w="6671512" h="1876363">
                  <a:moveTo>
                    <a:pt x="0" y="0"/>
                  </a:moveTo>
                  <a:lnTo>
                    <a:pt x="6671512" y="0"/>
                  </a:lnTo>
                  <a:lnTo>
                    <a:pt x="6671512" y="1876363"/>
                  </a:lnTo>
                  <a:lnTo>
                    <a:pt x="0" y="1876363"/>
                  </a:lnTo>
                  <a:close/>
                </a:path>
              </a:pathLst>
            </a:custGeom>
            <a:solidFill>
              <a:srgbClr val="262420">
                <a:alpha val="89804"/>
              </a:srgbClr>
            </a:solidFill>
          </p:spPr>
          <p:txBody>
            <a:bodyPr/>
            <a:lstStyle/>
            <a:p>
              <a:endParaRPr lang="en-GB" sz="12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581767" y="914767"/>
            <a:ext cx="5028467" cy="5028467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 sz="1200"/>
            </a:p>
          </p:txBody>
        </p:sp>
      </p:grpSp>
      <p:sp>
        <p:nvSpPr>
          <p:cNvPr id="7" name="AutoShape 7"/>
          <p:cNvSpPr/>
          <p:nvPr/>
        </p:nvSpPr>
        <p:spPr>
          <a:xfrm>
            <a:off x="2209800" y="3348633"/>
            <a:ext cx="7772400" cy="0"/>
          </a:xfrm>
          <a:prstGeom prst="line">
            <a:avLst/>
          </a:prstGeom>
          <a:ln w="238125" cap="rnd">
            <a:solidFill>
              <a:srgbClr val="FAFAF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 sz="1200"/>
          </a:p>
        </p:txBody>
      </p:sp>
      <p:grpSp>
        <p:nvGrpSpPr>
          <p:cNvPr id="8" name="Group 8"/>
          <p:cNvGrpSpPr/>
          <p:nvPr/>
        </p:nvGrpSpPr>
        <p:grpSpPr>
          <a:xfrm>
            <a:off x="3726629" y="1059629"/>
            <a:ext cx="4738742" cy="4738742"/>
            <a:chOff x="0" y="0"/>
            <a:chExt cx="6350000" cy="6350000"/>
          </a:xfrm>
          <a:solidFill>
            <a:srgbClr val="E5C19B"/>
          </a:solidFill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GB" sz="1200"/>
            </a:p>
          </p:txBody>
        </p:sp>
      </p:grpSp>
      <p:sp>
        <p:nvSpPr>
          <p:cNvPr id="10" name="AutoShape 10"/>
          <p:cNvSpPr/>
          <p:nvPr/>
        </p:nvSpPr>
        <p:spPr>
          <a:xfrm>
            <a:off x="5643470" y="3778581"/>
            <a:ext cx="905062" cy="0"/>
          </a:xfrm>
          <a:prstGeom prst="line">
            <a:avLst/>
          </a:prstGeom>
          <a:ln w="66675" cap="flat">
            <a:solidFill>
              <a:srgbClr val="B0312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 sz="1200"/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629698" y="4393647"/>
            <a:ext cx="203744" cy="20374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445164" y="1906340"/>
            <a:ext cx="3301673" cy="89833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629698" y="4692758"/>
            <a:ext cx="205679" cy="205679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4014847" y="3103664"/>
            <a:ext cx="4061734" cy="4334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18"/>
              </a:lnSpc>
            </a:pPr>
            <a:r>
              <a:rPr lang="en-US" sz="3017" dirty="0">
                <a:solidFill>
                  <a:srgbClr val="FFFFFF"/>
                </a:solidFill>
                <a:latin typeface="Nunito Sans Black"/>
              </a:rPr>
              <a:t>Thank You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064001" y="4102815"/>
            <a:ext cx="4028131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810"/>
              </a:lnSpc>
            </a:pPr>
            <a:r>
              <a:rPr lang="en-US" sz="1645" spc="181" dirty="0">
                <a:solidFill>
                  <a:srgbClr val="FFFFFF"/>
                </a:solidFill>
                <a:latin typeface="Nunito Sans Regular"/>
              </a:rPr>
              <a:t>www.northern-cape.gov.za/dedat/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042853" y="4411263"/>
            <a:ext cx="2134907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57"/>
              </a:lnSpc>
            </a:pPr>
            <a:r>
              <a:rPr lang="en-US" sz="1779" dirty="0">
                <a:solidFill>
                  <a:srgbClr val="FFFFFF"/>
                </a:solidFill>
                <a:latin typeface="Nunito Sans Regular"/>
              </a:rPr>
              <a:t>+2753 839 4000</a:t>
            </a:r>
          </a:p>
          <a:p>
            <a:pPr>
              <a:lnSpc>
                <a:spcPts val="1957"/>
              </a:lnSpc>
            </a:pPr>
            <a:r>
              <a:rPr lang="en-US" sz="1779" dirty="0">
                <a:solidFill>
                  <a:srgbClr val="FFFFFF"/>
                </a:solidFill>
                <a:latin typeface="Nunito Sans Regular"/>
              </a:rPr>
              <a:t> dedat@ncpg.gov.za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1E3513C-8902-78E9-24F6-B3CD61CED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EA017-244C-4934-A71F-47FF3B23780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13611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39874</TotalTime>
  <Words>131</Words>
  <Application>Microsoft Office PowerPoint</Application>
  <PresentationFormat>Widescreen</PresentationFormat>
  <Paragraphs>35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Nunito Sans Black</vt:lpstr>
      <vt:lpstr>Nunito Sans Regular</vt:lpstr>
      <vt:lpstr>Wingdings</vt:lpstr>
      <vt:lpstr>Office Theme</vt:lpstr>
      <vt:lpstr> </vt:lpstr>
      <vt:lpstr>Overview </vt:lpstr>
      <vt:lpstr> Coastal Economy Research 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 Title</dc:title>
  <dc:creator>Vernon van Nel</dc:creator>
  <cp:lastModifiedBy>Letlhogonolo Setlhabi</cp:lastModifiedBy>
  <cp:revision>431</cp:revision>
  <cp:lastPrinted>2023-11-21T08:21:08Z</cp:lastPrinted>
  <dcterms:created xsi:type="dcterms:W3CDTF">2023-08-04T09:02:25Z</dcterms:created>
  <dcterms:modified xsi:type="dcterms:W3CDTF">2024-10-16T07:50:48Z</dcterms:modified>
</cp:coreProperties>
</file>