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48" r:id="rId1"/>
    <p:sldMasterId id="2147483660" r:id="rId2"/>
    <p:sldMasterId id="2147483667" r:id="rId3"/>
    <p:sldMasterId id="2147483674" r:id="rId4"/>
    <p:sldMasterId id="2147483681" r:id="rId5"/>
    <p:sldMasterId id="2147483688" r:id="rId6"/>
    <p:sldMasterId id="2147483695" r:id="rId7"/>
    <p:sldMasterId id="2147483702" r:id="rId8"/>
    <p:sldMasterId id="2147483709" r:id="rId9"/>
    <p:sldMasterId id="2147483716" r:id="rId10"/>
  </p:sldMasterIdLst>
  <p:notesMasterIdLst>
    <p:notesMasterId r:id="rId29"/>
  </p:notesMasterIdLst>
  <p:handoutMasterIdLst>
    <p:handoutMasterId r:id="rId30"/>
  </p:handoutMasterIdLst>
  <p:sldIdLst>
    <p:sldId id="797" r:id="rId11"/>
    <p:sldId id="749" r:id="rId12"/>
    <p:sldId id="843" r:id="rId13"/>
    <p:sldId id="857" r:id="rId14"/>
    <p:sldId id="849" r:id="rId15"/>
    <p:sldId id="851" r:id="rId16"/>
    <p:sldId id="862" r:id="rId17"/>
    <p:sldId id="831" r:id="rId18"/>
    <p:sldId id="847" r:id="rId19"/>
    <p:sldId id="863" r:id="rId20"/>
    <p:sldId id="850" r:id="rId21"/>
    <p:sldId id="859" r:id="rId22"/>
    <p:sldId id="861" r:id="rId23"/>
    <p:sldId id="856" r:id="rId24"/>
    <p:sldId id="864" r:id="rId25"/>
    <p:sldId id="865" r:id="rId26"/>
    <p:sldId id="740" r:id="rId27"/>
    <p:sldId id="556" r:id="rId28"/>
  </p:sldIdLst>
  <p:sldSz cx="12192000" cy="6858000"/>
  <p:notesSz cx="6808788" cy="9940925"/>
  <p:defaultTextStyle>
    <a:defPPr>
      <a:defRPr lang="en-US"/>
    </a:defPPr>
    <a:lvl1pPr marL="0" algn="l" defTabSz="914316" rtl="0" eaLnBrk="1" latinLnBrk="0" hangingPunct="1">
      <a:defRPr sz="1800" kern="1200">
        <a:solidFill>
          <a:schemeClr val="tx1"/>
        </a:solidFill>
        <a:latin typeface="+mn-lt"/>
        <a:ea typeface="+mn-ea"/>
        <a:cs typeface="+mn-cs"/>
      </a:defRPr>
    </a:lvl1pPr>
    <a:lvl2pPr marL="457158"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5" algn="l" defTabSz="914316" rtl="0" eaLnBrk="1" latinLnBrk="0" hangingPunct="1">
      <a:defRPr sz="1800" kern="1200">
        <a:solidFill>
          <a:schemeClr val="tx1"/>
        </a:solidFill>
        <a:latin typeface="+mn-lt"/>
        <a:ea typeface="+mn-ea"/>
        <a:cs typeface="+mn-cs"/>
      </a:defRPr>
    </a:lvl4pPr>
    <a:lvl5pPr marL="1828633" algn="l" defTabSz="914316" rtl="0" eaLnBrk="1" latinLnBrk="0" hangingPunct="1">
      <a:defRPr sz="1800" kern="1200">
        <a:solidFill>
          <a:schemeClr val="tx1"/>
        </a:solidFill>
        <a:latin typeface="+mn-lt"/>
        <a:ea typeface="+mn-ea"/>
        <a:cs typeface="+mn-cs"/>
      </a:defRPr>
    </a:lvl5pPr>
    <a:lvl6pPr marL="2285791" algn="l" defTabSz="914316" rtl="0" eaLnBrk="1" latinLnBrk="0" hangingPunct="1">
      <a:defRPr sz="1800" kern="1200">
        <a:solidFill>
          <a:schemeClr val="tx1"/>
        </a:solidFill>
        <a:latin typeface="+mn-lt"/>
        <a:ea typeface="+mn-ea"/>
        <a:cs typeface="+mn-cs"/>
      </a:defRPr>
    </a:lvl6pPr>
    <a:lvl7pPr marL="2742949" algn="l" defTabSz="914316" rtl="0" eaLnBrk="1" latinLnBrk="0" hangingPunct="1">
      <a:defRPr sz="1800" kern="1200">
        <a:solidFill>
          <a:schemeClr val="tx1"/>
        </a:solidFill>
        <a:latin typeface="+mn-lt"/>
        <a:ea typeface="+mn-ea"/>
        <a:cs typeface="+mn-cs"/>
      </a:defRPr>
    </a:lvl7pPr>
    <a:lvl8pPr marL="3200108" algn="l" defTabSz="914316" rtl="0" eaLnBrk="1" latinLnBrk="0" hangingPunct="1">
      <a:defRPr sz="1800" kern="1200">
        <a:solidFill>
          <a:schemeClr val="tx1"/>
        </a:solidFill>
        <a:latin typeface="+mn-lt"/>
        <a:ea typeface="+mn-ea"/>
        <a:cs typeface="+mn-cs"/>
      </a:defRPr>
    </a:lvl8pPr>
    <a:lvl9pPr marL="3657266" algn="l" defTabSz="914316"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DC22EBB-4088-4BAC-9D80-0B323AD6A309}">
          <p14:sldIdLst>
            <p14:sldId id="797"/>
            <p14:sldId id="749"/>
            <p14:sldId id="843"/>
            <p14:sldId id="857"/>
            <p14:sldId id="849"/>
            <p14:sldId id="851"/>
            <p14:sldId id="862"/>
            <p14:sldId id="831"/>
            <p14:sldId id="847"/>
            <p14:sldId id="863"/>
            <p14:sldId id="850"/>
            <p14:sldId id="859"/>
            <p14:sldId id="861"/>
            <p14:sldId id="856"/>
            <p14:sldId id="864"/>
            <p14:sldId id="865"/>
            <p14:sldId id="740"/>
            <p14:sldId id="55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yaadh Kara" initials="RK" lastIdx="1" clrIdx="0">
    <p:extLst>
      <p:ext uri="{19B8F6BF-5375-455C-9EA6-DF929625EA0E}">
        <p15:presenceInfo xmlns:p15="http://schemas.microsoft.com/office/powerpoint/2012/main" userId="S-1-5-21-218121654-3283966679-327353353-836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53429"/>
    <a:srgbClr val="CC0000"/>
    <a:srgbClr val="B2B2B2"/>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12" autoAdjust="0"/>
    <p:restoredTop sz="90104" autoAdjust="0"/>
  </p:normalViewPr>
  <p:slideViewPr>
    <p:cSldViewPr>
      <p:cViewPr varScale="1">
        <p:scale>
          <a:sx n="63" d="100"/>
          <a:sy n="63" d="100"/>
        </p:scale>
        <p:origin x="948" y="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577" tIns="45789" rIns="91577" bIns="45789" rtlCol="0"/>
          <a:lstStyle>
            <a:lvl1pPr algn="l">
              <a:defRPr sz="1200"/>
            </a:lvl1pPr>
          </a:lstStyle>
          <a:p>
            <a:endParaRPr lang="en-ZA" dirty="0"/>
          </a:p>
        </p:txBody>
      </p:sp>
      <p:sp>
        <p:nvSpPr>
          <p:cNvPr id="3" name="Date Placeholder 2"/>
          <p:cNvSpPr>
            <a:spLocks noGrp="1"/>
          </p:cNvSpPr>
          <p:nvPr>
            <p:ph type="dt" sz="quarter" idx="1"/>
          </p:nvPr>
        </p:nvSpPr>
        <p:spPr>
          <a:xfrm>
            <a:off x="3856738" y="0"/>
            <a:ext cx="2950475" cy="497046"/>
          </a:xfrm>
          <a:prstGeom prst="rect">
            <a:avLst/>
          </a:prstGeom>
        </p:spPr>
        <p:txBody>
          <a:bodyPr vert="horz" lIns="91577" tIns="45789" rIns="91577" bIns="45789" rtlCol="0"/>
          <a:lstStyle>
            <a:lvl1pPr algn="r">
              <a:defRPr sz="1200"/>
            </a:lvl1pPr>
          </a:lstStyle>
          <a:p>
            <a:fld id="{58909235-FCA6-450F-8FD8-1E8A0B670632}" type="datetimeFigureOut">
              <a:rPr lang="en-ZA" smtClean="0"/>
              <a:pPr/>
              <a:t>2024/10/16</a:t>
            </a:fld>
            <a:endParaRPr lang="en-ZA" dirty="0"/>
          </a:p>
        </p:txBody>
      </p:sp>
      <p:sp>
        <p:nvSpPr>
          <p:cNvPr id="4" name="Footer Placeholder 3"/>
          <p:cNvSpPr>
            <a:spLocks noGrp="1"/>
          </p:cNvSpPr>
          <p:nvPr>
            <p:ph type="ftr" sz="quarter" idx="2"/>
          </p:nvPr>
        </p:nvSpPr>
        <p:spPr>
          <a:xfrm>
            <a:off x="0" y="9442153"/>
            <a:ext cx="2950475" cy="497046"/>
          </a:xfrm>
          <a:prstGeom prst="rect">
            <a:avLst/>
          </a:prstGeom>
        </p:spPr>
        <p:txBody>
          <a:bodyPr vert="horz" lIns="91577" tIns="45789" rIns="91577" bIns="45789"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6738" y="9442153"/>
            <a:ext cx="2950475" cy="497046"/>
          </a:xfrm>
          <a:prstGeom prst="rect">
            <a:avLst/>
          </a:prstGeom>
        </p:spPr>
        <p:txBody>
          <a:bodyPr vert="horz" lIns="91577" tIns="45789" rIns="91577" bIns="45789" rtlCol="0" anchor="b"/>
          <a:lstStyle>
            <a:lvl1pPr algn="r">
              <a:defRPr sz="1200"/>
            </a:lvl1pPr>
          </a:lstStyle>
          <a:p>
            <a:fld id="{5187764B-F05B-4CC8-A903-941B2B0740E6}" type="slidenum">
              <a:rPr lang="en-ZA" smtClean="0"/>
              <a:pPr/>
              <a:t>‹#›</a:t>
            </a:fld>
            <a:endParaRPr lang="en-ZA" dirty="0"/>
          </a:p>
        </p:txBody>
      </p:sp>
    </p:spTree>
    <p:extLst>
      <p:ext uri="{BB962C8B-B14F-4D97-AF65-F5344CB8AC3E}">
        <p14:creationId xmlns:p14="http://schemas.microsoft.com/office/powerpoint/2010/main" val="2606825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577" tIns="45789" rIns="91577" bIns="45789" rtlCol="0"/>
          <a:lstStyle>
            <a:lvl1pPr algn="l">
              <a:defRPr sz="1200"/>
            </a:lvl1pPr>
          </a:lstStyle>
          <a:p>
            <a:endParaRPr lang="en-US" dirty="0"/>
          </a:p>
        </p:txBody>
      </p:sp>
      <p:sp>
        <p:nvSpPr>
          <p:cNvPr id="3" name="Date Placeholder 2"/>
          <p:cNvSpPr>
            <a:spLocks noGrp="1"/>
          </p:cNvSpPr>
          <p:nvPr>
            <p:ph type="dt" idx="1"/>
          </p:nvPr>
        </p:nvSpPr>
        <p:spPr>
          <a:xfrm>
            <a:off x="3856738" y="0"/>
            <a:ext cx="2950475" cy="497046"/>
          </a:xfrm>
          <a:prstGeom prst="rect">
            <a:avLst/>
          </a:prstGeom>
        </p:spPr>
        <p:txBody>
          <a:bodyPr vert="horz" lIns="91577" tIns="45789" rIns="91577" bIns="45789" rtlCol="0"/>
          <a:lstStyle>
            <a:lvl1pPr algn="r">
              <a:defRPr sz="1200"/>
            </a:lvl1pPr>
          </a:lstStyle>
          <a:p>
            <a:fld id="{A6752E1D-8BE2-4332-A66A-C2DAD400BFB7}" type="datetimeFigureOut">
              <a:rPr lang="en-US" smtClean="0"/>
              <a:pPr/>
              <a:t>10/16/2024</a:t>
            </a:fld>
            <a:endParaRPr lang="en-US" dirty="0"/>
          </a:p>
        </p:txBody>
      </p:sp>
      <p:sp>
        <p:nvSpPr>
          <p:cNvPr id="4" name="Slide Image Placeholder 3"/>
          <p:cNvSpPr>
            <a:spLocks noGrp="1" noRot="1" noChangeAspect="1"/>
          </p:cNvSpPr>
          <p:nvPr>
            <p:ph type="sldImg" idx="2"/>
          </p:nvPr>
        </p:nvSpPr>
        <p:spPr>
          <a:xfrm>
            <a:off x="90488" y="746125"/>
            <a:ext cx="6627812" cy="3727450"/>
          </a:xfrm>
          <a:prstGeom prst="rect">
            <a:avLst/>
          </a:prstGeom>
          <a:noFill/>
          <a:ln w="12700">
            <a:solidFill>
              <a:prstClr val="black"/>
            </a:solidFill>
          </a:ln>
        </p:spPr>
        <p:txBody>
          <a:bodyPr vert="horz" lIns="91577" tIns="45789" rIns="91577" bIns="45789" rtlCol="0" anchor="ctr"/>
          <a:lstStyle/>
          <a:p>
            <a:endParaRPr lang="en-US" dirty="0"/>
          </a:p>
        </p:txBody>
      </p:sp>
      <p:sp>
        <p:nvSpPr>
          <p:cNvPr id="5" name="Notes Placeholder 4"/>
          <p:cNvSpPr>
            <a:spLocks noGrp="1"/>
          </p:cNvSpPr>
          <p:nvPr>
            <p:ph type="body" sz="quarter" idx="3"/>
          </p:nvPr>
        </p:nvSpPr>
        <p:spPr>
          <a:xfrm>
            <a:off x="680880" y="4721940"/>
            <a:ext cx="5447030" cy="4473416"/>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3"/>
            <a:ext cx="2950475" cy="497046"/>
          </a:xfrm>
          <a:prstGeom prst="rect">
            <a:avLst/>
          </a:prstGeom>
        </p:spPr>
        <p:txBody>
          <a:bodyPr vert="horz" lIns="91577" tIns="45789" rIns="91577" bIns="457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6738" y="9442153"/>
            <a:ext cx="2950475" cy="497046"/>
          </a:xfrm>
          <a:prstGeom prst="rect">
            <a:avLst/>
          </a:prstGeom>
        </p:spPr>
        <p:txBody>
          <a:bodyPr vert="horz" lIns="91577" tIns="45789" rIns="91577" bIns="45789" rtlCol="0" anchor="b"/>
          <a:lstStyle>
            <a:lvl1pPr algn="r">
              <a:defRPr sz="1200"/>
            </a:lvl1pPr>
          </a:lstStyle>
          <a:p>
            <a:fld id="{12119FE5-4F05-48AB-AD02-C052AC1BA296}" type="slidenum">
              <a:rPr lang="en-US" smtClean="0"/>
              <a:pPr/>
              <a:t>‹#›</a:t>
            </a:fld>
            <a:endParaRPr lang="en-US" dirty="0"/>
          </a:p>
        </p:txBody>
      </p:sp>
    </p:spTree>
    <p:extLst>
      <p:ext uri="{BB962C8B-B14F-4D97-AF65-F5344CB8AC3E}">
        <p14:creationId xmlns:p14="http://schemas.microsoft.com/office/powerpoint/2010/main" val="4178832354"/>
      </p:ext>
    </p:extLst>
  </p:cSld>
  <p:clrMap bg1="lt1" tx1="dk1" bg2="lt2" tx2="dk2" accent1="accent1" accent2="accent2" accent3="accent3" accent4="accent4" accent5="accent5" accent6="accent6" hlink="hlink" folHlink="folHlink"/>
  <p:notesStyle>
    <a:lvl1pPr marL="0" algn="l" defTabSz="914316" rtl="0" eaLnBrk="1" latinLnBrk="0" hangingPunct="1">
      <a:defRPr sz="1200" kern="1200">
        <a:solidFill>
          <a:schemeClr val="tx1"/>
        </a:solidFill>
        <a:latin typeface="+mn-lt"/>
        <a:ea typeface="+mn-ea"/>
        <a:cs typeface="+mn-cs"/>
      </a:defRPr>
    </a:lvl1pPr>
    <a:lvl2pPr marL="457158" algn="l" defTabSz="914316" rtl="0" eaLnBrk="1" latinLnBrk="0" hangingPunct="1">
      <a:defRPr sz="1200" kern="1200">
        <a:solidFill>
          <a:schemeClr val="tx1"/>
        </a:solidFill>
        <a:latin typeface="+mn-lt"/>
        <a:ea typeface="+mn-ea"/>
        <a:cs typeface="+mn-cs"/>
      </a:defRPr>
    </a:lvl2pPr>
    <a:lvl3pPr marL="914316" algn="l" defTabSz="914316" rtl="0" eaLnBrk="1" latinLnBrk="0" hangingPunct="1">
      <a:defRPr sz="1200" kern="1200">
        <a:solidFill>
          <a:schemeClr val="tx1"/>
        </a:solidFill>
        <a:latin typeface="+mn-lt"/>
        <a:ea typeface="+mn-ea"/>
        <a:cs typeface="+mn-cs"/>
      </a:defRPr>
    </a:lvl3pPr>
    <a:lvl4pPr marL="1371475" algn="l" defTabSz="914316" rtl="0" eaLnBrk="1" latinLnBrk="0" hangingPunct="1">
      <a:defRPr sz="1200" kern="1200">
        <a:solidFill>
          <a:schemeClr val="tx1"/>
        </a:solidFill>
        <a:latin typeface="+mn-lt"/>
        <a:ea typeface="+mn-ea"/>
        <a:cs typeface="+mn-cs"/>
      </a:defRPr>
    </a:lvl4pPr>
    <a:lvl5pPr marL="1828633" algn="l" defTabSz="914316" rtl="0" eaLnBrk="1" latinLnBrk="0" hangingPunct="1">
      <a:defRPr sz="1200" kern="1200">
        <a:solidFill>
          <a:schemeClr val="tx1"/>
        </a:solidFill>
        <a:latin typeface="+mn-lt"/>
        <a:ea typeface="+mn-ea"/>
        <a:cs typeface="+mn-cs"/>
      </a:defRPr>
    </a:lvl5pPr>
    <a:lvl6pPr marL="2285791" algn="l" defTabSz="914316" rtl="0" eaLnBrk="1" latinLnBrk="0" hangingPunct="1">
      <a:defRPr sz="1200" kern="1200">
        <a:solidFill>
          <a:schemeClr val="tx1"/>
        </a:solidFill>
        <a:latin typeface="+mn-lt"/>
        <a:ea typeface="+mn-ea"/>
        <a:cs typeface="+mn-cs"/>
      </a:defRPr>
    </a:lvl6pPr>
    <a:lvl7pPr marL="2742949" algn="l" defTabSz="914316" rtl="0" eaLnBrk="1" latinLnBrk="0" hangingPunct="1">
      <a:defRPr sz="1200" kern="1200">
        <a:solidFill>
          <a:schemeClr val="tx1"/>
        </a:solidFill>
        <a:latin typeface="+mn-lt"/>
        <a:ea typeface="+mn-ea"/>
        <a:cs typeface="+mn-cs"/>
      </a:defRPr>
    </a:lvl7pPr>
    <a:lvl8pPr marL="3200108" algn="l" defTabSz="914316" rtl="0" eaLnBrk="1" latinLnBrk="0" hangingPunct="1">
      <a:defRPr sz="1200" kern="1200">
        <a:solidFill>
          <a:schemeClr val="tx1"/>
        </a:solidFill>
        <a:latin typeface="+mn-lt"/>
        <a:ea typeface="+mn-ea"/>
        <a:cs typeface="+mn-cs"/>
      </a:defRPr>
    </a:lvl8pPr>
    <a:lvl9pPr marL="3657266" algn="l" defTabSz="91431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2119FE5-4F05-48AB-AD02-C052AC1BA296}" type="slidenum">
              <a:rPr lang="en-US" smtClean="0"/>
              <a:pPr/>
              <a:t>1</a:t>
            </a:fld>
            <a:endParaRPr lang="en-US" dirty="0"/>
          </a:p>
        </p:txBody>
      </p:sp>
    </p:spTree>
    <p:extLst>
      <p:ext uri="{BB962C8B-B14F-4D97-AF65-F5344CB8AC3E}">
        <p14:creationId xmlns:p14="http://schemas.microsoft.com/office/powerpoint/2010/main" val="2731130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2119FE5-4F05-48AB-AD02-C052AC1BA296}" type="slidenum">
              <a:rPr lang="en-US" smtClean="0"/>
              <a:pPr/>
              <a:t>11</a:t>
            </a:fld>
            <a:endParaRPr lang="en-US" dirty="0"/>
          </a:p>
        </p:txBody>
      </p:sp>
    </p:spTree>
    <p:extLst>
      <p:ext uri="{BB962C8B-B14F-4D97-AF65-F5344CB8AC3E}">
        <p14:creationId xmlns:p14="http://schemas.microsoft.com/office/powerpoint/2010/main" val="3744712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2119FE5-4F05-48AB-AD02-C052AC1BA296}" type="slidenum">
              <a:rPr lang="en-US" smtClean="0"/>
              <a:pPr/>
              <a:t>12</a:t>
            </a:fld>
            <a:endParaRPr lang="en-US" dirty="0"/>
          </a:p>
        </p:txBody>
      </p:sp>
    </p:spTree>
    <p:extLst>
      <p:ext uri="{BB962C8B-B14F-4D97-AF65-F5344CB8AC3E}">
        <p14:creationId xmlns:p14="http://schemas.microsoft.com/office/powerpoint/2010/main" val="621184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2119FE5-4F05-48AB-AD02-C052AC1BA296}" type="slidenum">
              <a:rPr lang="en-US" smtClean="0"/>
              <a:pPr/>
              <a:t>13</a:t>
            </a:fld>
            <a:endParaRPr lang="en-US" dirty="0"/>
          </a:p>
        </p:txBody>
      </p:sp>
    </p:spTree>
    <p:extLst>
      <p:ext uri="{BB962C8B-B14F-4D97-AF65-F5344CB8AC3E}">
        <p14:creationId xmlns:p14="http://schemas.microsoft.com/office/powerpoint/2010/main" val="395990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2119FE5-4F05-48AB-AD02-C052AC1BA296}" type="slidenum">
              <a:rPr lang="en-US" smtClean="0"/>
              <a:pPr/>
              <a:t>14</a:t>
            </a:fld>
            <a:endParaRPr lang="en-US" dirty="0"/>
          </a:p>
        </p:txBody>
      </p:sp>
    </p:spTree>
    <p:extLst>
      <p:ext uri="{BB962C8B-B14F-4D97-AF65-F5344CB8AC3E}">
        <p14:creationId xmlns:p14="http://schemas.microsoft.com/office/powerpoint/2010/main" val="754490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2119FE5-4F05-48AB-AD02-C052AC1BA296}" type="slidenum">
              <a:rPr lang="en-US" smtClean="0"/>
              <a:pPr/>
              <a:t>15</a:t>
            </a:fld>
            <a:endParaRPr lang="en-US" dirty="0"/>
          </a:p>
        </p:txBody>
      </p:sp>
    </p:spTree>
    <p:extLst>
      <p:ext uri="{BB962C8B-B14F-4D97-AF65-F5344CB8AC3E}">
        <p14:creationId xmlns:p14="http://schemas.microsoft.com/office/powerpoint/2010/main" val="3289396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2119FE5-4F05-48AB-AD02-C052AC1BA296}" type="slidenum">
              <a:rPr lang="en-US" smtClean="0"/>
              <a:pPr/>
              <a:t>16</a:t>
            </a:fld>
            <a:endParaRPr lang="en-US" dirty="0"/>
          </a:p>
        </p:txBody>
      </p:sp>
    </p:spTree>
    <p:extLst>
      <p:ext uri="{BB962C8B-B14F-4D97-AF65-F5344CB8AC3E}">
        <p14:creationId xmlns:p14="http://schemas.microsoft.com/office/powerpoint/2010/main" val="991263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2119FE5-4F05-48AB-AD02-C052AC1BA296}" type="slidenum">
              <a:rPr lang="en-US" smtClean="0"/>
              <a:pPr/>
              <a:t>17</a:t>
            </a:fld>
            <a:endParaRPr lang="en-US" dirty="0"/>
          </a:p>
        </p:txBody>
      </p:sp>
    </p:spTree>
    <p:extLst>
      <p:ext uri="{BB962C8B-B14F-4D97-AF65-F5344CB8AC3E}">
        <p14:creationId xmlns:p14="http://schemas.microsoft.com/office/powerpoint/2010/main" val="904815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2119FE5-4F05-48AB-AD02-C052AC1BA296}" type="slidenum">
              <a:rPr lang="en-US" smtClean="0"/>
              <a:pPr/>
              <a:t>18</a:t>
            </a:fld>
            <a:endParaRPr lang="en-US" dirty="0"/>
          </a:p>
        </p:txBody>
      </p:sp>
    </p:spTree>
    <p:extLst>
      <p:ext uri="{BB962C8B-B14F-4D97-AF65-F5344CB8AC3E}">
        <p14:creationId xmlns:p14="http://schemas.microsoft.com/office/powerpoint/2010/main" val="2575688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2119FE5-4F05-48AB-AD02-C052AC1BA296}" type="slidenum">
              <a:rPr lang="en-US" smtClean="0"/>
              <a:pPr/>
              <a:t>2</a:t>
            </a:fld>
            <a:endParaRPr lang="en-US" dirty="0"/>
          </a:p>
        </p:txBody>
      </p:sp>
    </p:spTree>
    <p:extLst>
      <p:ext uri="{BB962C8B-B14F-4D97-AF65-F5344CB8AC3E}">
        <p14:creationId xmlns:p14="http://schemas.microsoft.com/office/powerpoint/2010/main" val="1026301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2119FE5-4F05-48AB-AD02-C052AC1BA296}" type="slidenum">
              <a:rPr lang="en-US" smtClean="0"/>
              <a:pPr/>
              <a:t>4</a:t>
            </a:fld>
            <a:endParaRPr lang="en-US" dirty="0"/>
          </a:p>
        </p:txBody>
      </p:sp>
    </p:spTree>
    <p:extLst>
      <p:ext uri="{BB962C8B-B14F-4D97-AF65-F5344CB8AC3E}">
        <p14:creationId xmlns:p14="http://schemas.microsoft.com/office/powerpoint/2010/main" val="3991846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2119FE5-4F05-48AB-AD02-C052AC1BA296}" type="slidenum">
              <a:rPr lang="en-US" smtClean="0"/>
              <a:pPr/>
              <a:t>5</a:t>
            </a:fld>
            <a:endParaRPr lang="en-US" dirty="0"/>
          </a:p>
        </p:txBody>
      </p:sp>
    </p:spTree>
    <p:extLst>
      <p:ext uri="{BB962C8B-B14F-4D97-AF65-F5344CB8AC3E}">
        <p14:creationId xmlns:p14="http://schemas.microsoft.com/office/powerpoint/2010/main" val="1374055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2119FE5-4F05-48AB-AD02-C052AC1BA296}" type="slidenum">
              <a:rPr lang="en-US" smtClean="0"/>
              <a:pPr/>
              <a:t>6</a:t>
            </a:fld>
            <a:endParaRPr lang="en-US" dirty="0"/>
          </a:p>
        </p:txBody>
      </p:sp>
    </p:spTree>
    <p:extLst>
      <p:ext uri="{BB962C8B-B14F-4D97-AF65-F5344CB8AC3E}">
        <p14:creationId xmlns:p14="http://schemas.microsoft.com/office/powerpoint/2010/main" val="2007954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2119FE5-4F05-48AB-AD02-C052AC1BA296}" type="slidenum">
              <a:rPr lang="en-US" smtClean="0"/>
              <a:pPr/>
              <a:t>7</a:t>
            </a:fld>
            <a:endParaRPr lang="en-US" dirty="0"/>
          </a:p>
        </p:txBody>
      </p:sp>
    </p:spTree>
    <p:extLst>
      <p:ext uri="{BB962C8B-B14F-4D97-AF65-F5344CB8AC3E}">
        <p14:creationId xmlns:p14="http://schemas.microsoft.com/office/powerpoint/2010/main" val="3405927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2119FE5-4F05-48AB-AD02-C052AC1BA296}" type="slidenum">
              <a:rPr lang="en-US" smtClean="0"/>
              <a:pPr/>
              <a:t>8</a:t>
            </a:fld>
            <a:endParaRPr lang="en-US" dirty="0"/>
          </a:p>
        </p:txBody>
      </p:sp>
    </p:spTree>
    <p:extLst>
      <p:ext uri="{BB962C8B-B14F-4D97-AF65-F5344CB8AC3E}">
        <p14:creationId xmlns:p14="http://schemas.microsoft.com/office/powerpoint/2010/main" val="2108338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2119FE5-4F05-48AB-AD02-C052AC1BA296}" type="slidenum">
              <a:rPr lang="en-US" smtClean="0"/>
              <a:pPr/>
              <a:t>9</a:t>
            </a:fld>
            <a:endParaRPr lang="en-US" dirty="0"/>
          </a:p>
        </p:txBody>
      </p:sp>
    </p:spTree>
    <p:extLst>
      <p:ext uri="{BB962C8B-B14F-4D97-AF65-F5344CB8AC3E}">
        <p14:creationId xmlns:p14="http://schemas.microsoft.com/office/powerpoint/2010/main" val="883681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2119FE5-4F05-48AB-AD02-C052AC1BA296}" type="slidenum">
              <a:rPr lang="en-US" smtClean="0"/>
              <a:pPr/>
              <a:t>10</a:t>
            </a:fld>
            <a:endParaRPr lang="en-US" dirty="0"/>
          </a:p>
        </p:txBody>
      </p:sp>
    </p:spTree>
    <p:extLst>
      <p:ext uri="{BB962C8B-B14F-4D97-AF65-F5344CB8AC3E}">
        <p14:creationId xmlns:p14="http://schemas.microsoft.com/office/powerpoint/2010/main" val="2404025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1" cy="1752600"/>
          </a:xfrm>
        </p:spPr>
        <p:txBody>
          <a:bodyPr/>
          <a:lstStyle>
            <a:lvl1pPr marL="0" indent="0" algn="ctr">
              <a:buNone/>
              <a:defRPr>
                <a:solidFill>
                  <a:schemeClr val="tx1">
                    <a:tint val="75000"/>
                  </a:schemeClr>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3" indent="0" algn="ctr">
              <a:buNone/>
              <a:defRPr>
                <a:solidFill>
                  <a:schemeClr val="tx1">
                    <a:tint val="75000"/>
                  </a:schemeClr>
                </a:solidFill>
              </a:defRPr>
            </a:lvl5pPr>
            <a:lvl6pPr marL="2285978" indent="0" algn="ctr">
              <a:buNone/>
              <a:defRPr>
                <a:solidFill>
                  <a:schemeClr val="tx1">
                    <a:tint val="75000"/>
                  </a:schemeClr>
                </a:solidFill>
              </a:defRPr>
            </a:lvl6pPr>
            <a:lvl7pPr marL="2743174" indent="0" algn="ctr">
              <a:buNone/>
              <a:defRPr>
                <a:solidFill>
                  <a:schemeClr val="tx1">
                    <a:tint val="75000"/>
                  </a:schemeClr>
                </a:solidFill>
              </a:defRPr>
            </a:lvl7pPr>
            <a:lvl8pPr marL="3200370" indent="0" algn="ctr">
              <a:buNone/>
              <a:defRPr>
                <a:solidFill>
                  <a:schemeClr val="tx1">
                    <a:tint val="75000"/>
                  </a:schemeClr>
                </a:solidFill>
              </a:defRPr>
            </a:lvl8pPr>
            <a:lvl9pPr marL="365756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9F525E-4CCF-4AB5-BDA5-828621F56786}" type="datetime1">
              <a:rPr lang="en-US" smtClean="0"/>
              <a:t>10/16/2024</a:t>
            </a:fld>
            <a:endParaRPr lang="en-US" dirty="0"/>
          </a:p>
        </p:txBody>
      </p:sp>
      <p:sp>
        <p:nvSpPr>
          <p:cNvPr id="5" name="Footer Placeholder 4"/>
          <p:cNvSpPr>
            <a:spLocks noGrp="1"/>
          </p:cNvSpPr>
          <p:nvPr>
            <p:ph type="ftr" sz="quarter" idx="11"/>
          </p:nvPr>
        </p:nvSpPr>
        <p:spPr/>
        <p:txBody>
          <a:bodyPr/>
          <a:lstStyle/>
          <a:p>
            <a:r>
              <a:rPr lang="en-US" dirty="0"/>
              <a:t>DPW FINAL DRAFT APP 2017/18</a:t>
            </a:r>
          </a:p>
        </p:txBody>
      </p:sp>
      <p:sp>
        <p:nvSpPr>
          <p:cNvPr id="6" name="Slide Number Placeholder 5"/>
          <p:cNvSpPr>
            <a:spLocks noGrp="1"/>
          </p:cNvSpPr>
          <p:nvPr>
            <p:ph type="sldNum" sz="quarter" idx="12"/>
          </p:nvPr>
        </p:nvSpPr>
        <p:spPr/>
        <p:txBody>
          <a:bodyPr/>
          <a:lstStyle/>
          <a:p>
            <a:fld id="{6D88B901-4B89-400A-9326-FD413AFBC764}" type="slidenum">
              <a:rPr lang="en-US" smtClean="0"/>
              <a:pPr/>
              <a:t>‹#›</a:t>
            </a:fld>
            <a:endParaRPr lang="en-US" dirty="0"/>
          </a:p>
        </p:txBody>
      </p:sp>
    </p:spTree>
    <p:extLst>
      <p:ext uri="{BB962C8B-B14F-4D97-AF65-F5344CB8AC3E}">
        <p14:creationId xmlns:p14="http://schemas.microsoft.com/office/powerpoint/2010/main" val="65472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E7BD6F-B807-44CB-AD52-3DE583870A1A}" type="datetime1">
              <a:rPr lang="en-US" smtClean="0"/>
              <a:t>10/16/2024</a:t>
            </a:fld>
            <a:endParaRPr lang="en-US" dirty="0"/>
          </a:p>
        </p:txBody>
      </p:sp>
      <p:sp>
        <p:nvSpPr>
          <p:cNvPr id="5" name="Footer Placeholder 4"/>
          <p:cNvSpPr>
            <a:spLocks noGrp="1"/>
          </p:cNvSpPr>
          <p:nvPr>
            <p:ph type="ftr" sz="quarter" idx="11"/>
          </p:nvPr>
        </p:nvSpPr>
        <p:spPr/>
        <p:txBody>
          <a:bodyPr/>
          <a:lstStyle/>
          <a:p>
            <a:r>
              <a:rPr lang="en-US" dirty="0"/>
              <a:t>DPW FINAL DRAFT APP 2017/18</a:t>
            </a:r>
          </a:p>
        </p:txBody>
      </p:sp>
      <p:sp>
        <p:nvSpPr>
          <p:cNvPr id="6" name="Slide Number Placeholder 5"/>
          <p:cNvSpPr>
            <a:spLocks noGrp="1"/>
          </p:cNvSpPr>
          <p:nvPr>
            <p:ph type="sldNum" sz="quarter" idx="12"/>
          </p:nvPr>
        </p:nvSpPr>
        <p:spPr/>
        <p:txBody>
          <a:bodyPr/>
          <a:lstStyle/>
          <a:p>
            <a:fld id="{6D88B901-4B89-400A-9326-FD413AFBC764}" type="slidenum">
              <a:rPr lang="en-US" smtClean="0"/>
              <a:pPr/>
              <a:t>‹#›</a:t>
            </a:fld>
            <a:endParaRPr lang="en-US" dirty="0"/>
          </a:p>
        </p:txBody>
      </p:sp>
    </p:spTree>
    <p:extLst>
      <p:ext uri="{BB962C8B-B14F-4D97-AF65-F5344CB8AC3E}">
        <p14:creationId xmlns:p14="http://schemas.microsoft.com/office/powerpoint/2010/main" val="1640114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DB776B-6BA6-4C21-9C10-8560850A0BC5}" type="datetime1">
              <a:rPr lang="en-US" smtClean="0"/>
              <a:t>10/16/2024</a:t>
            </a:fld>
            <a:endParaRPr lang="en-US" dirty="0"/>
          </a:p>
        </p:txBody>
      </p:sp>
      <p:sp>
        <p:nvSpPr>
          <p:cNvPr id="5" name="Footer Placeholder 4"/>
          <p:cNvSpPr>
            <a:spLocks noGrp="1"/>
          </p:cNvSpPr>
          <p:nvPr>
            <p:ph type="ftr" sz="quarter" idx="11"/>
          </p:nvPr>
        </p:nvSpPr>
        <p:spPr/>
        <p:txBody>
          <a:bodyPr/>
          <a:lstStyle/>
          <a:p>
            <a:r>
              <a:rPr lang="en-US" dirty="0"/>
              <a:t>DPW FINAL DRAFT APP 2017/18</a:t>
            </a:r>
          </a:p>
        </p:txBody>
      </p:sp>
      <p:sp>
        <p:nvSpPr>
          <p:cNvPr id="6" name="Slide Number Placeholder 5"/>
          <p:cNvSpPr>
            <a:spLocks noGrp="1"/>
          </p:cNvSpPr>
          <p:nvPr>
            <p:ph type="sldNum" sz="quarter" idx="12"/>
          </p:nvPr>
        </p:nvSpPr>
        <p:spPr/>
        <p:txBody>
          <a:bodyPr/>
          <a:lstStyle/>
          <a:p>
            <a:fld id="{6D88B901-4B89-400A-9326-FD413AFBC764}" type="slidenum">
              <a:rPr lang="en-US" smtClean="0"/>
              <a:pPr/>
              <a:t>‹#›</a:t>
            </a:fld>
            <a:endParaRPr lang="en-US" dirty="0"/>
          </a:p>
        </p:txBody>
      </p:sp>
    </p:spTree>
    <p:extLst>
      <p:ext uri="{BB962C8B-B14F-4D97-AF65-F5344CB8AC3E}">
        <p14:creationId xmlns:p14="http://schemas.microsoft.com/office/powerpoint/2010/main" val="200441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DC Title Slide">
    <p:spTree>
      <p:nvGrpSpPr>
        <p:cNvPr id="1" name=""/>
        <p:cNvGrpSpPr/>
        <p:nvPr/>
      </p:nvGrpSpPr>
      <p:grpSpPr>
        <a:xfrm>
          <a:off x="0" y="0"/>
          <a:ext cx="0" cy="0"/>
          <a:chOff x="0" y="0"/>
          <a:chExt cx="0" cy="0"/>
        </a:xfrm>
      </p:grpSpPr>
      <p:pic>
        <p:nvPicPr>
          <p:cNvPr id="2" name="Picture 2" descr="C:\Jobs_Coega\Jobs\Intranet\Presentations\Presentations\Export files\Coega_Presentation-Template_2016_01_v1png.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9525"/>
            <a:ext cx="12192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105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ndex">
    <p:spTree>
      <p:nvGrpSpPr>
        <p:cNvPr id="1" name=""/>
        <p:cNvGrpSpPr/>
        <p:nvPr/>
      </p:nvGrpSpPr>
      <p:grpSpPr>
        <a:xfrm>
          <a:off x="0" y="0"/>
          <a:ext cx="0" cy="0"/>
          <a:chOff x="0" y="0"/>
          <a:chExt cx="0" cy="0"/>
        </a:xfrm>
      </p:grpSpPr>
      <p:pic>
        <p:nvPicPr>
          <p:cNvPr id="2" name="Picture 4" descr="C:\Jobs_Coega\Jobs\Intranet\Presentations\Presentations\Export files\Coega_Presentation-Template_2016_01_v1png2.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8194866" y="-11980863"/>
            <a:ext cx="52387500" cy="2948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2" descr="C:\Coega_2016\Athi\Jobs_Coega\Jobs\Intranet\Presentations\Presentations\Export files\2016 Exports\Coega_Presentation Template_2016_01_v1png2.png"/>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0" y="12849"/>
            <a:ext cx="12192000" cy="686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851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visi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1045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2880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2879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843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6350"/>
            <a:ext cx="12200467"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209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DC Title Slide">
    <p:spTree>
      <p:nvGrpSpPr>
        <p:cNvPr id="1" name=""/>
        <p:cNvGrpSpPr/>
        <p:nvPr/>
      </p:nvGrpSpPr>
      <p:grpSpPr>
        <a:xfrm>
          <a:off x="0" y="0"/>
          <a:ext cx="0" cy="0"/>
          <a:chOff x="0" y="0"/>
          <a:chExt cx="0" cy="0"/>
        </a:xfrm>
      </p:grpSpPr>
      <p:pic>
        <p:nvPicPr>
          <p:cNvPr id="2" name="Picture 2" descr="C:\Jobs_Coega\Jobs\Intranet\Presentations\Presentations\Export files\Coega_Presentation-Template_2016_01_v1png.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9525"/>
            <a:ext cx="12192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085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ndex">
    <p:spTree>
      <p:nvGrpSpPr>
        <p:cNvPr id="1" name=""/>
        <p:cNvGrpSpPr/>
        <p:nvPr/>
      </p:nvGrpSpPr>
      <p:grpSpPr>
        <a:xfrm>
          <a:off x="0" y="0"/>
          <a:ext cx="0" cy="0"/>
          <a:chOff x="0" y="0"/>
          <a:chExt cx="0" cy="0"/>
        </a:xfrm>
      </p:grpSpPr>
      <p:pic>
        <p:nvPicPr>
          <p:cNvPr id="2" name="Picture 4" descr="C:\Jobs_Coega\Jobs\Intranet\Presentations\Presentations\Export files\Coega_Presentation-Template_2016_01_v1png2.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8194866" y="-11980863"/>
            <a:ext cx="52387500" cy="2948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2" descr="C:\Coega_2016\Athi\Jobs_Coega\Jobs\Intranet\Presentations\Presentations\Export files\2016 Exports\Coega_Presentation Template_2016_01_v1png2.png"/>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0" y="12849"/>
            <a:ext cx="12192000" cy="686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486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963C84-E161-40CB-850B-9F9FF041B812}" type="datetime1">
              <a:rPr lang="en-US" smtClean="0"/>
              <a:t>10/16/2024</a:t>
            </a:fld>
            <a:endParaRPr lang="en-US" dirty="0"/>
          </a:p>
        </p:txBody>
      </p:sp>
      <p:sp>
        <p:nvSpPr>
          <p:cNvPr id="5" name="Footer Placeholder 4"/>
          <p:cNvSpPr>
            <a:spLocks noGrp="1"/>
          </p:cNvSpPr>
          <p:nvPr>
            <p:ph type="ftr" sz="quarter" idx="11"/>
          </p:nvPr>
        </p:nvSpPr>
        <p:spPr/>
        <p:txBody>
          <a:bodyPr/>
          <a:lstStyle/>
          <a:p>
            <a:r>
              <a:rPr lang="en-US" dirty="0"/>
              <a:t>DPW FINAL DRAFT APP 2017/18</a:t>
            </a:r>
          </a:p>
        </p:txBody>
      </p:sp>
      <p:sp>
        <p:nvSpPr>
          <p:cNvPr id="6" name="Slide Number Placeholder 5"/>
          <p:cNvSpPr>
            <a:spLocks noGrp="1"/>
          </p:cNvSpPr>
          <p:nvPr>
            <p:ph type="sldNum" sz="quarter" idx="12"/>
          </p:nvPr>
        </p:nvSpPr>
        <p:spPr/>
        <p:txBody>
          <a:bodyPr/>
          <a:lstStyle/>
          <a:p>
            <a:fld id="{6D88B901-4B89-400A-9326-FD413AFBC764}" type="slidenum">
              <a:rPr lang="en-US" smtClean="0"/>
              <a:pPr/>
              <a:t>‹#›</a:t>
            </a:fld>
            <a:endParaRPr lang="en-US" dirty="0"/>
          </a:p>
        </p:txBody>
      </p:sp>
      <p:sp>
        <p:nvSpPr>
          <p:cNvPr id="2" name="Title 1"/>
          <p:cNvSpPr>
            <a:spLocks noGrp="1"/>
          </p:cNvSpPr>
          <p:nvPr>
            <p:ph type="title"/>
          </p:nvPr>
        </p:nvSpPr>
        <p:spPr>
          <a:xfrm>
            <a:off x="609603" y="1"/>
            <a:ext cx="10972799" cy="990600"/>
          </a:xfrm>
        </p:spPr>
        <p:txBody>
          <a:bodyPr>
            <a:normAutofit/>
          </a:bodyPr>
          <a:lstStyle>
            <a:lvl1pPr algn="l">
              <a:defRPr sz="2000">
                <a:solidFill>
                  <a:schemeClr val="accent6">
                    <a:lumMod val="50000"/>
                  </a:schemeClr>
                </a:solidFill>
                <a:latin typeface="Arial" pitchFamily="34" charset="0"/>
                <a:cs typeface="Arial" pitchFamily="34" charset="0"/>
              </a:defRPr>
            </a:lvl1pPr>
          </a:lstStyle>
          <a:p>
            <a:r>
              <a:rPr lang="en-US" dirty="0"/>
              <a:t>Click to edit Master title style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 y="0"/>
            <a:ext cx="12193057" cy="1182727"/>
          </a:xfrm>
          <a:prstGeom prst="rect">
            <a:avLst/>
          </a:prstGeom>
        </p:spPr>
      </p:pic>
    </p:spTree>
    <p:extLst>
      <p:ext uri="{BB962C8B-B14F-4D97-AF65-F5344CB8AC3E}">
        <p14:creationId xmlns:p14="http://schemas.microsoft.com/office/powerpoint/2010/main" val="3370816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visi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1127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4898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425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843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6350"/>
            <a:ext cx="12200467"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334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DC Title Slide">
    <p:spTree>
      <p:nvGrpSpPr>
        <p:cNvPr id="1" name=""/>
        <p:cNvGrpSpPr/>
        <p:nvPr/>
      </p:nvGrpSpPr>
      <p:grpSpPr>
        <a:xfrm>
          <a:off x="0" y="0"/>
          <a:ext cx="0" cy="0"/>
          <a:chOff x="0" y="0"/>
          <a:chExt cx="0" cy="0"/>
        </a:xfrm>
      </p:grpSpPr>
      <p:pic>
        <p:nvPicPr>
          <p:cNvPr id="2" name="Picture 2" descr="C:\Jobs_Coega\Jobs\Intranet\Presentations\Presentations\Export files\Coega_Presentation-Template_2016_01_v1png.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9525"/>
            <a:ext cx="12192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00715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ndex">
    <p:spTree>
      <p:nvGrpSpPr>
        <p:cNvPr id="1" name=""/>
        <p:cNvGrpSpPr/>
        <p:nvPr/>
      </p:nvGrpSpPr>
      <p:grpSpPr>
        <a:xfrm>
          <a:off x="0" y="0"/>
          <a:ext cx="0" cy="0"/>
          <a:chOff x="0" y="0"/>
          <a:chExt cx="0" cy="0"/>
        </a:xfrm>
      </p:grpSpPr>
      <p:pic>
        <p:nvPicPr>
          <p:cNvPr id="2" name="Picture 4" descr="C:\Jobs_Coega\Jobs\Intranet\Presentations\Presentations\Export files\Coega_Presentation-Template_2016_01_v1png2.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8194866" y="-11980863"/>
            <a:ext cx="52387500" cy="2948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2" descr="C:\Coega_2016\Athi\Jobs_Coega\Jobs\Intranet\Presentations\Presentations\Export files\2016 Exports\Coega_Presentation Template_2016_01_v1png2.png"/>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0" y="12849"/>
            <a:ext cx="12192000" cy="686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037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visi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6610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8161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5753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843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6350"/>
            <a:ext cx="12200467"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0358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9"/>
            <a:ext cx="103632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1">
                <a:solidFill>
                  <a:schemeClr val="tx1">
                    <a:tint val="75000"/>
                  </a:schemeClr>
                </a:solidFill>
              </a:defRPr>
            </a:lvl4pPr>
            <a:lvl5pPr marL="1828783" indent="0">
              <a:buNone/>
              <a:defRPr sz="1401">
                <a:solidFill>
                  <a:schemeClr val="tx1">
                    <a:tint val="75000"/>
                  </a:schemeClr>
                </a:solidFill>
              </a:defRPr>
            </a:lvl5pPr>
            <a:lvl6pPr marL="2285978" indent="0">
              <a:buNone/>
              <a:defRPr sz="1401">
                <a:solidFill>
                  <a:schemeClr val="tx1">
                    <a:tint val="75000"/>
                  </a:schemeClr>
                </a:solidFill>
              </a:defRPr>
            </a:lvl6pPr>
            <a:lvl7pPr marL="2743174" indent="0">
              <a:buNone/>
              <a:defRPr sz="1401">
                <a:solidFill>
                  <a:schemeClr val="tx1">
                    <a:tint val="75000"/>
                  </a:schemeClr>
                </a:solidFill>
              </a:defRPr>
            </a:lvl7pPr>
            <a:lvl8pPr marL="3200370" indent="0">
              <a:buNone/>
              <a:defRPr sz="1401">
                <a:solidFill>
                  <a:schemeClr val="tx1">
                    <a:tint val="75000"/>
                  </a:schemeClr>
                </a:solidFill>
              </a:defRPr>
            </a:lvl8pPr>
            <a:lvl9pPr marL="3657565"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CF8141-D132-41BD-B2C6-27B7BFA253D1}" type="datetime1">
              <a:rPr lang="en-US" smtClean="0"/>
              <a:t>10/16/2024</a:t>
            </a:fld>
            <a:endParaRPr lang="en-US" dirty="0"/>
          </a:p>
        </p:txBody>
      </p:sp>
      <p:sp>
        <p:nvSpPr>
          <p:cNvPr id="5" name="Footer Placeholder 4"/>
          <p:cNvSpPr>
            <a:spLocks noGrp="1"/>
          </p:cNvSpPr>
          <p:nvPr>
            <p:ph type="ftr" sz="quarter" idx="11"/>
          </p:nvPr>
        </p:nvSpPr>
        <p:spPr/>
        <p:txBody>
          <a:bodyPr/>
          <a:lstStyle/>
          <a:p>
            <a:r>
              <a:rPr lang="en-US" dirty="0"/>
              <a:t>DPW FINAL DRAFT APP 2017/18</a:t>
            </a:r>
          </a:p>
        </p:txBody>
      </p:sp>
      <p:sp>
        <p:nvSpPr>
          <p:cNvPr id="6" name="Slide Number Placeholder 5"/>
          <p:cNvSpPr>
            <a:spLocks noGrp="1"/>
          </p:cNvSpPr>
          <p:nvPr>
            <p:ph type="sldNum" sz="quarter" idx="12"/>
          </p:nvPr>
        </p:nvSpPr>
        <p:spPr/>
        <p:txBody>
          <a:bodyPr/>
          <a:lstStyle/>
          <a:p>
            <a:fld id="{6D88B901-4B89-400A-9326-FD413AFBC764}" type="slidenum">
              <a:rPr lang="en-US" smtClean="0"/>
              <a:pPr/>
              <a:t>‹#›</a:t>
            </a:fld>
            <a:endParaRPr lang="en-US" dirty="0"/>
          </a:p>
        </p:txBody>
      </p:sp>
    </p:spTree>
    <p:extLst>
      <p:ext uri="{BB962C8B-B14F-4D97-AF65-F5344CB8AC3E}">
        <p14:creationId xmlns:p14="http://schemas.microsoft.com/office/powerpoint/2010/main" val="6340142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DC Title Slide">
    <p:spTree>
      <p:nvGrpSpPr>
        <p:cNvPr id="1" name=""/>
        <p:cNvGrpSpPr/>
        <p:nvPr/>
      </p:nvGrpSpPr>
      <p:grpSpPr>
        <a:xfrm>
          <a:off x="0" y="0"/>
          <a:ext cx="0" cy="0"/>
          <a:chOff x="0" y="0"/>
          <a:chExt cx="0" cy="0"/>
        </a:xfrm>
      </p:grpSpPr>
      <p:pic>
        <p:nvPicPr>
          <p:cNvPr id="2" name="Picture 2" descr="C:\Jobs_Coega\Jobs\Intranet\Presentations\Presentations\Export files\Coega_Presentation-Template_2016_01_v1png.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9525"/>
            <a:ext cx="12192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5383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ndex">
    <p:spTree>
      <p:nvGrpSpPr>
        <p:cNvPr id="1" name=""/>
        <p:cNvGrpSpPr/>
        <p:nvPr/>
      </p:nvGrpSpPr>
      <p:grpSpPr>
        <a:xfrm>
          <a:off x="0" y="0"/>
          <a:ext cx="0" cy="0"/>
          <a:chOff x="0" y="0"/>
          <a:chExt cx="0" cy="0"/>
        </a:xfrm>
      </p:grpSpPr>
      <p:pic>
        <p:nvPicPr>
          <p:cNvPr id="2" name="Picture 4" descr="C:\Jobs_Coega\Jobs\Intranet\Presentations\Presentations\Export files\Coega_Presentation-Template_2016_01_v1png2.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8194866" y="-11980863"/>
            <a:ext cx="52387500" cy="2948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2" descr="C:\Coega_2016\Athi\Jobs_Coega\Jobs\Intranet\Presentations\Presentations\Export files\2016 Exports\Coega_Presentation Template_2016_01_v1png2.png"/>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0" y="12849"/>
            <a:ext cx="12192000" cy="686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563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ivisi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7358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38556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3157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843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6350"/>
            <a:ext cx="12200467"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0159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DC Title Slide">
    <p:spTree>
      <p:nvGrpSpPr>
        <p:cNvPr id="1" name=""/>
        <p:cNvGrpSpPr/>
        <p:nvPr/>
      </p:nvGrpSpPr>
      <p:grpSpPr>
        <a:xfrm>
          <a:off x="0" y="0"/>
          <a:ext cx="0" cy="0"/>
          <a:chOff x="0" y="0"/>
          <a:chExt cx="0" cy="0"/>
        </a:xfrm>
      </p:grpSpPr>
      <p:pic>
        <p:nvPicPr>
          <p:cNvPr id="2" name="Picture 2" descr="C:\Jobs_Coega\Jobs\Intranet\Presentations\Presentations\Export files\Coega_Presentation-Template_2016_01_v1png.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9525"/>
            <a:ext cx="12192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29409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ndex">
    <p:spTree>
      <p:nvGrpSpPr>
        <p:cNvPr id="1" name=""/>
        <p:cNvGrpSpPr/>
        <p:nvPr/>
      </p:nvGrpSpPr>
      <p:grpSpPr>
        <a:xfrm>
          <a:off x="0" y="0"/>
          <a:ext cx="0" cy="0"/>
          <a:chOff x="0" y="0"/>
          <a:chExt cx="0" cy="0"/>
        </a:xfrm>
      </p:grpSpPr>
      <p:pic>
        <p:nvPicPr>
          <p:cNvPr id="2" name="Picture 4" descr="C:\Jobs_Coega\Jobs\Intranet\Presentations\Presentations\Export files\Coega_Presentation-Template_2016_01_v1png2.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8194866" y="-11980863"/>
            <a:ext cx="52387500" cy="2948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2" descr="C:\Coega_2016\Athi\Jobs_Coega\Jobs\Intranet\Presentations\Presentations\Export files\2016 Exports\Coega_Presentation Template_2016_01_v1png2.png"/>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0" y="12849"/>
            <a:ext cx="12192000" cy="686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9377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ivisi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6210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567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46227B-6A39-491F-8E01-DBA7CB1ED1CC}" type="datetime1">
              <a:rPr lang="en-US" smtClean="0"/>
              <a:t>10/16/2024</a:t>
            </a:fld>
            <a:endParaRPr lang="en-US" dirty="0"/>
          </a:p>
        </p:txBody>
      </p:sp>
      <p:sp>
        <p:nvSpPr>
          <p:cNvPr id="6" name="Footer Placeholder 5"/>
          <p:cNvSpPr>
            <a:spLocks noGrp="1"/>
          </p:cNvSpPr>
          <p:nvPr>
            <p:ph type="ftr" sz="quarter" idx="11"/>
          </p:nvPr>
        </p:nvSpPr>
        <p:spPr/>
        <p:txBody>
          <a:bodyPr/>
          <a:lstStyle/>
          <a:p>
            <a:r>
              <a:rPr lang="en-US" dirty="0"/>
              <a:t>DPW FINAL DRAFT APP 2017/18</a:t>
            </a:r>
          </a:p>
        </p:txBody>
      </p:sp>
      <p:sp>
        <p:nvSpPr>
          <p:cNvPr id="7" name="Slide Number Placeholder 6"/>
          <p:cNvSpPr>
            <a:spLocks noGrp="1"/>
          </p:cNvSpPr>
          <p:nvPr>
            <p:ph type="sldNum" sz="quarter" idx="12"/>
          </p:nvPr>
        </p:nvSpPr>
        <p:spPr/>
        <p:txBody>
          <a:bodyPr/>
          <a:lstStyle/>
          <a:p>
            <a:fld id="{6D88B901-4B89-400A-9326-FD413AFBC764}" type="slidenum">
              <a:rPr lang="en-US" smtClean="0"/>
              <a:pPr/>
              <a:t>‹#›</a:t>
            </a:fld>
            <a:endParaRPr lang="en-US" dirty="0"/>
          </a:p>
        </p:txBody>
      </p:sp>
    </p:spTree>
    <p:extLst>
      <p:ext uri="{BB962C8B-B14F-4D97-AF65-F5344CB8AC3E}">
        <p14:creationId xmlns:p14="http://schemas.microsoft.com/office/powerpoint/2010/main" val="33215172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7649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843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6350"/>
            <a:ext cx="12200467"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5462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DC Title Slide">
    <p:spTree>
      <p:nvGrpSpPr>
        <p:cNvPr id="1" name=""/>
        <p:cNvGrpSpPr/>
        <p:nvPr/>
      </p:nvGrpSpPr>
      <p:grpSpPr>
        <a:xfrm>
          <a:off x="0" y="0"/>
          <a:ext cx="0" cy="0"/>
          <a:chOff x="0" y="0"/>
          <a:chExt cx="0" cy="0"/>
        </a:xfrm>
      </p:grpSpPr>
      <p:pic>
        <p:nvPicPr>
          <p:cNvPr id="2" name="Picture 2" descr="C:\Jobs_Coega\Jobs\Intranet\Presentations\Presentations\Export files\Coega_Presentation-Template_2016_01_v1png.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9525"/>
            <a:ext cx="12192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3174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ndex">
    <p:spTree>
      <p:nvGrpSpPr>
        <p:cNvPr id="1" name=""/>
        <p:cNvGrpSpPr/>
        <p:nvPr/>
      </p:nvGrpSpPr>
      <p:grpSpPr>
        <a:xfrm>
          <a:off x="0" y="0"/>
          <a:ext cx="0" cy="0"/>
          <a:chOff x="0" y="0"/>
          <a:chExt cx="0" cy="0"/>
        </a:xfrm>
      </p:grpSpPr>
      <p:pic>
        <p:nvPicPr>
          <p:cNvPr id="2" name="Picture 4" descr="C:\Jobs_Coega\Jobs\Intranet\Presentations\Presentations\Export files\Coega_Presentation-Template_2016_01_v1png2.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8194866" y="-11980863"/>
            <a:ext cx="52387500" cy="2948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2" descr="C:\Coega_2016\Athi\Jobs_Coega\Jobs\Intranet\Presentations\Presentations\Export files\2016 Exports\Coega_Presentation Template_2016_01_v1png2.png"/>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0" y="12849"/>
            <a:ext cx="12192000" cy="686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0761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ivisi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31286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nten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9134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2685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843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6350"/>
            <a:ext cx="12200467"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049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DC Title Slide">
    <p:spTree>
      <p:nvGrpSpPr>
        <p:cNvPr id="1" name=""/>
        <p:cNvGrpSpPr/>
        <p:nvPr/>
      </p:nvGrpSpPr>
      <p:grpSpPr>
        <a:xfrm>
          <a:off x="0" y="0"/>
          <a:ext cx="0" cy="0"/>
          <a:chOff x="0" y="0"/>
          <a:chExt cx="0" cy="0"/>
        </a:xfrm>
      </p:grpSpPr>
      <p:pic>
        <p:nvPicPr>
          <p:cNvPr id="2" name="Picture 2" descr="C:\Jobs_Coega\Jobs\Intranet\Presentations\Presentations\Export files\Coega_Presentation-Template_2016_01_v1png.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9525"/>
            <a:ext cx="12192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14924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Index">
    <p:spTree>
      <p:nvGrpSpPr>
        <p:cNvPr id="1" name=""/>
        <p:cNvGrpSpPr/>
        <p:nvPr/>
      </p:nvGrpSpPr>
      <p:grpSpPr>
        <a:xfrm>
          <a:off x="0" y="0"/>
          <a:ext cx="0" cy="0"/>
          <a:chOff x="0" y="0"/>
          <a:chExt cx="0" cy="0"/>
        </a:xfrm>
      </p:grpSpPr>
      <p:pic>
        <p:nvPicPr>
          <p:cNvPr id="2" name="Picture 4" descr="C:\Jobs_Coega\Jobs\Intranet\Presentations\Presentations\Export files\Coega_Presentation-Template_2016_01_v1png2.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8194866" y="-11980863"/>
            <a:ext cx="52387500" cy="2948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2" descr="C:\Coega_2016\Athi\Jobs_Coega\Jobs\Intranet\Presentations\Presentations\Export files\2016 Exports\Coega_Presentation Template_2016_01_v1png2.png"/>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0" y="12849"/>
            <a:ext cx="12192000" cy="686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813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12659-7877-44A4-A0F4-B4E1F4B791EF}" type="datetime1">
              <a:rPr lang="en-US" smtClean="0"/>
              <a:t>10/16/2024</a:t>
            </a:fld>
            <a:endParaRPr lang="en-US" dirty="0"/>
          </a:p>
        </p:txBody>
      </p:sp>
      <p:sp>
        <p:nvSpPr>
          <p:cNvPr id="8" name="Footer Placeholder 7"/>
          <p:cNvSpPr>
            <a:spLocks noGrp="1"/>
          </p:cNvSpPr>
          <p:nvPr>
            <p:ph type="ftr" sz="quarter" idx="11"/>
          </p:nvPr>
        </p:nvSpPr>
        <p:spPr/>
        <p:txBody>
          <a:bodyPr/>
          <a:lstStyle/>
          <a:p>
            <a:r>
              <a:rPr lang="en-US" dirty="0"/>
              <a:t>DPW FINAL DRAFT APP 2017/18</a:t>
            </a:r>
          </a:p>
        </p:txBody>
      </p:sp>
      <p:sp>
        <p:nvSpPr>
          <p:cNvPr id="9" name="Slide Number Placeholder 8"/>
          <p:cNvSpPr>
            <a:spLocks noGrp="1"/>
          </p:cNvSpPr>
          <p:nvPr>
            <p:ph type="sldNum" sz="quarter" idx="12"/>
          </p:nvPr>
        </p:nvSpPr>
        <p:spPr/>
        <p:txBody>
          <a:bodyPr/>
          <a:lstStyle/>
          <a:p>
            <a:fld id="{6D88B901-4B89-400A-9326-FD413AFBC764}" type="slidenum">
              <a:rPr lang="en-US" smtClean="0"/>
              <a:pPr/>
              <a:t>‹#›</a:t>
            </a:fld>
            <a:endParaRPr lang="en-US" dirty="0"/>
          </a:p>
        </p:txBody>
      </p:sp>
    </p:spTree>
    <p:extLst>
      <p:ext uri="{BB962C8B-B14F-4D97-AF65-F5344CB8AC3E}">
        <p14:creationId xmlns:p14="http://schemas.microsoft.com/office/powerpoint/2010/main" val="22186218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ivisi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3056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en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1994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79187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843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6350"/>
            <a:ext cx="12200467"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08716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DC Title Slide">
    <p:spTree>
      <p:nvGrpSpPr>
        <p:cNvPr id="1" name=""/>
        <p:cNvGrpSpPr/>
        <p:nvPr/>
      </p:nvGrpSpPr>
      <p:grpSpPr>
        <a:xfrm>
          <a:off x="0" y="0"/>
          <a:ext cx="0" cy="0"/>
          <a:chOff x="0" y="0"/>
          <a:chExt cx="0" cy="0"/>
        </a:xfrm>
      </p:grpSpPr>
      <p:pic>
        <p:nvPicPr>
          <p:cNvPr id="2" name="Picture 2" descr="C:\Jobs_Coega\Jobs\Intranet\Presentations\Presentations\Export files\Coega_Presentation-Template_2016_01_v1png.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9525"/>
            <a:ext cx="12192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2616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ndex">
    <p:spTree>
      <p:nvGrpSpPr>
        <p:cNvPr id="1" name=""/>
        <p:cNvGrpSpPr/>
        <p:nvPr/>
      </p:nvGrpSpPr>
      <p:grpSpPr>
        <a:xfrm>
          <a:off x="0" y="0"/>
          <a:ext cx="0" cy="0"/>
          <a:chOff x="0" y="0"/>
          <a:chExt cx="0" cy="0"/>
        </a:xfrm>
      </p:grpSpPr>
      <p:pic>
        <p:nvPicPr>
          <p:cNvPr id="2" name="Picture 4" descr="C:\Jobs_Coega\Jobs\Intranet\Presentations\Presentations\Export files\Coega_Presentation-Template_2016_01_v1png2.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8194866" y="-11980863"/>
            <a:ext cx="52387500" cy="2948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2" descr="C:\Coega_2016\Athi\Jobs_Coega\Jobs\Intranet\Presentations\Presentations\Export files\2016 Exports\Coega_Presentation Template_2016_01_v1png2.png"/>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0" y="12849"/>
            <a:ext cx="12192000" cy="686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6477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ivisi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7058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7827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04216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843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6350"/>
            <a:ext cx="12200467"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088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AD14A-2E99-4167-932F-68664E182FAE}" type="datetime1">
              <a:rPr lang="en-US" smtClean="0"/>
              <a:t>10/16/2024</a:t>
            </a:fld>
            <a:endParaRPr lang="en-US" dirty="0"/>
          </a:p>
        </p:txBody>
      </p:sp>
      <p:sp>
        <p:nvSpPr>
          <p:cNvPr id="4" name="Footer Placeholder 3"/>
          <p:cNvSpPr>
            <a:spLocks noGrp="1"/>
          </p:cNvSpPr>
          <p:nvPr>
            <p:ph type="ftr" sz="quarter" idx="11"/>
          </p:nvPr>
        </p:nvSpPr>
        <p:spPr/>
        <p:txBody>
          <a:bodyPr/>
          <a:lstStyle/>
          <a:p>
            <a:r>
              <a:rPr lang="en-US" dirty="0"/>
              <a:t>DPW FINAL DRAFT APP 2017/18</a:t>
            </a:r>
          </a:p>
        </p:txBody>
      </p:sp>
      <p:sp>
        <p:nvSpPr>
          <p:cNvPr id="5" name="Slide Number Placeholder 4"/>
          <p:cNvSpPr>
            <a:spLocks noGrp="1"/>
          </p:cNvSpPr>
          <p:nvPr>
            <p:ph type="sldNum" sz="quarter" idx="12"/>
          </p:nvPr>
        </p:nvSpPr>
        <p:spPr/>
        <p:txBody>
          <a:bodyPr/>
          <a:lstStyle/>
          <a:p>
            <a:fld id="{6D88B901-4B89-400A-9326-FD413AFBC764}" type="slidenum">
              <a:rPr lang="en-US" smtClean="0"/>
              <a:pPr/>
              <a:t>‹#›</a:t>
            </a:fld>
            <a:endParaRPr lang="en-US" dirty="0"/>
          </a:p>
        </p:txBody>
      </p:sp>
    </p:spTree>
    <p:extLst>
      <p:ext uri="{BB962C8B-B14F-4D97-AF65-F5344CB8AC3E}">
        <p14:creationId xmlns:p14="http://schemas.microsoft.com/office/powerpoint/2010/main" val="5872671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DC Title Slide">
    <p:spTree>
      <p:nvGrpSpPr>
        <p:cNvPr id="1" name=""/>
        <p:cNvGrpSpPr/>
        <p:nvPr/>
      </p:nvGrpSpPr>
      <p:grpSpPr>
        <a:xfrm>
          <a:off x="0" y="0"/>
          <a:ext cx="0" cy="0"/>
          <a:chOff x="0" y="0"/>
          <a:chExt cx="0" cy="0"/>
        </a:xfrm>
      </p:grpSpPr>
      <p:pic>
        <p:nvPicPr>
          <p:cNvPr id="2" name="Picture 2" descr="C:\Jobs_Coega\Jobs\Intranet\Presentations\Presentations\Export files\Coega_Presentation-Template_2016_01_v1png.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9525"/>
            <a:ext cx="12192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9594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Index">
    <p:spTree>
      <p:nvGrpSpPr>
        <p:cNvPr id="1" name=""/>
        <p:cNvGrpSpPr/>
        <p:nvPr/>
      </p:nvGrpSpPr>
      <p:grpSpPr>
        <a:xfrm>
          <a:off x="0" y="0"/>
          <a:ext cx="0" cy="0"/>
          <a:chOff x="0" y="0"/>
          <a:chExt cx="0" cy="0"/>
        </a:xfrm>
      </p:grpSpPr>
      <p:pic>
        <p:nvPicPr>
          <p:cNvPr id="2" name="Picture 4" descr="C:\Jobs_Coega\Jobs\Intranet\Presentations\Presentations\Export files\Coega_Presentation-Template_2016_01_v1png2.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8194866" y="-11980863"/>
            <a:ext cx="52387500" cy="2948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2" descr="C:\Coega_2016\Athi\Jobs_Coega\Jobs\Intranet\Presentations\Presentations\Export files\2016 Exports\Coega_Presentation Template_2016_01_v1png2.png"/>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0" y="12849"/>
            <a:ext cx="12192000" cy="686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0828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Divisi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4599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nten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90319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5186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843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34" y="-6350"/>
            <a:ext cx="12200467"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342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47B80-15C5-447D-8E78-16709CE4A316}" type="datetime1">
              <a:rPr lang="en-US" smtClean="0"/>
              <a:t>10/16/2024</a:t>
            </a:fld>
            <a:endParaRPr lang="en-US" dirty="0"/>
          </a:p>
        </p:txBody>
      </p:sp>
      <p:sp>
        <p:nvSpPr>
          <p:cNvPr id="3" name="Footer Placeholder 2"/>
          <p:cNvSpPr>
            <a:spLocks noGrp="1"/>
          </p:cNvSpPr>
          <p:nvPr>
            <p:ph type="ftr" sz="quarter" idx="11"/>
          </p:nvPr>
        </p:nvSpPr>
        <p:spPr/>
        <p:txBody>
          <a:bodyPr/>
          <a:lstStyle/>
          <a:p>
            <a:r>
              <a:rPr lang="en-US" dirty="0"/>
              <a:t>DPW FINAL DRAFT APP 2017/18</a:t>
            </a:r>
          </a:p>
        </p:txBody>
      </p:sp>
      <p:sp>
        <p:nvSpPr>
          <p:cNvPr id="4" name="Slide Number Placeholder 3"/>
          <p:cNvSpPr>
            <a:spLocks noGrp="1"/>
          </p:cNvSpPr>
          <p:nvPr>
            <p:ph type="sldNum" sz="quarter" idx="12"/>
          </p:nvPr>
        </p:nvSpPr>
        <p:spPr/>
        <p:txBody>
          <a:bodyPr/>
          <a:lstStyle/>
          <a:p>
            <a:fld id="{6D88B901-4B89-400A-9326-FD413AFBC764}" type="slidenum">
              <a:rPr lang="en-US" smtClean="0"/>
              <a:pPr/>
              <a:t>‹#›</a:t>
            </a:fld>
            <a:endParaRPr lang="en-US" dirty="0"/>
          </a:p>
        </p:txBody>
      </p:sp>
    </p:spTree>
    <p:extLst>
      <p:ext uri="{BB962C8B-B14F-4D97-AF65-F5344CB8AC3E}">
        <p14:creationId xmlns:p14="http://schemas.microsoft.com/office/powerpoint/2010/main" val="2078550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6"/>
            <a:ext cx="4011084" cy="4691063"/>
          </a:xfrm>
        </p:spPr>
        <p:txBody>
          <a:bodyPr/>
          <a:lstStyle>
            <a:lvl1pPr marL="0" indent="0">
              <a:buNone/>
              <a:defRPr sz="1401"/>
            </a:lvl1pPr>
            <a:lvl2pPr marL="457196" indent="0">
              <a:buNone/>
              <a:defRPr sz="1200"/>
            </a:lvl2pPr>
            <a:lvl3pPr marL="914391" indent="0">
              <a:buNone/>
              <a:defRPr sz="1000"/>
            </a:lvl3pPr>
            <a:lvl4pPr marL="1371587" indent="0">
              <a:buNone/>
              <a:defRPr sz="900"/>
            </a:lvl4pPr>
            <a:lvl5pPr marL="1828783" indent="0">
              <a:buNone/>
              <a:defRPr sz="900"/>
            </a:lvl5pPr>
            <a:lvl6pPr marL="2285978" indent="0">
              <a:buNone/>
              <a:defRPr sz="900"/>
            </a:lvl6pPr>
            <a:lvl7pPr marL="2743174" indent="0">
              <a:buNone/>
              <a:defRPr sz="900"/>
            </a:lvl7pPr>
            <a:lvl8pPr marL="3200370" indent="0">
              <a:buNone/>
              <a:defRPr sz="900"/>
            </a:lvl8pPr>
            <a:lvl9pPr marL="365756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250F13-C6B4-42A7-968D-EFB0E0062BEC}" type="datetime1">
              <a:rPr lang="en-US" smtClean="0"/>
              <a:t>10/16/2024</a:t>
            </a:fld>
            <a:endParaRPr lang="en-US" dirty="0"/>
          </a:p>
        </p:txBody>
      </p:sp>
      <p:sp>
        <p:nvSpPr>
          <p:cNvPr id="6" name="Footer Placeholder 5"/>
          <p:cNvSpPr>
            <a:spLocks noGrp="1"/>
          </p:cNvSpPr>
          <p:nvPr>
            <p:ph type="ftr" sz="quarter" idx="11"/>
          </p:nvPr>
        </p:nvSpPr>
        <p:spPr/>
        <p:txBody>
          <a:bodyPr/>
          <a:lstStyle/>
          <a:p>
            <a:r>
              <a:rPr lang="en-US" dirty="0"/>
              <a:t>DPW FINAL DRAFT APP 2017/18</a:t>
            </a:r>
          </a:p>
        </p:txBody>
      </p:sp>
      <p:sp>
        <p:nvSpPr>
          <p:cNvPr id="7" name="Slide Number Placeholder 6"/>
          <p:cNvSpPr>
            <a:spLocks noGrp="1"/>
          </p:cNvSpPr>
          <p:nvPr>
            <p:ph type="sldNum" sz="quarter" idx="12"/>
          </p:nvPr>
        </p:nvSpPr>
        <p:spPr/>
        <p:txBody>
          <a:bodyPr/>
          <a:lstStyle/>
          <a:p>
            <a:fld id="{6D88B901-4B89-400A-9326-FD413AFBC764}" type="slidenum">
              <a:rPr lang="en-US" smtClean="0"/>
              <a:pPr/>
              <a:t>‹#›</a:t>
            </a:fld>
            <a:endParaRPr lang="en-US" dirty="0"/>
          </a:p>
        </p:txBody>
      </p:sp>
    </p:spTree>
    <p:extLst>
      <p:ext uri="{BB962C8B-B14F-4D97-AF65-F5344CB8AC3E}">
        <p14:creationId xmlns:p14="http://schemas.microsoft.com/office/powerpoint/2010/main" val="414394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3" indent="0">
              <a:buNone/>
              <a:defRPr sz="2000"/>
            </a:lvl5pPr>
            <a:lvl6pPr marL="2285978" indent="0">
              <a:buNone/>
              <a:defRPr sz="2000"/>
            </a:lvl6pPr>
            <a:lvl7pPr marL="2743174" indent="0">
              <a:buNone/>
              <a:defRPr sz="2000"/>
            </a:lvl7pPr>
            <a:lvl8pPr marL="3200370" indent="0">
              <a:buNone/>
              <a:defRPr sz="2000"/>
            </a:lvl8pPr>
            <a:lvl9pPr marL="3657565" indent="0">
              <a:buNone/>
              <a:defRPr sz="2000"/>
            </a:lvl9pPr>
          </a:lstStyle>
          <a:p>
            <a:endParaRPr lang="en-US" dirty="0"/>
          </a:p>
        </p:txBody>
      </p:sp>
      <p:sp>
        <p:nvSpPr>
          <p:cNvPr id="4" name="Text Placeholder 3"/>
          <p:cNvSpPr>
            <a:spLocks noGrp="1"/>
          </p:cNvSpPr>
          <p:nvPr>
            <p:ph type="body" sz="half" idx="2"/>
          </p:nvPr>
        </p:nvSpPr>
        <p:spPr>
          <a:xfrm>
            <a:off x="2389717" y="5367343"/>
            <a:ext cx="7315200" cy="804862"/>
          </a:xfrm>
        </p:spPr>
        <p:txBody>
          <a:bodyPr/>
          <a:lstStyle>
            <a:lvl1pPr marL="0" indent="0">
              <a:buNone/>
              <a:defRPr sz="1401"/>
            </a:lvl1pPr>
            <a:lvl2pPr marL="457196" indent="0">
              <a:buNone/>
              <a:defRPr sz="1200"/>
            </a:lvl2pPr>
            <a:lvl3pPr marL="914391" indent="0">
              <a:buNone/>
              <a:defRPr sz="1000"/>
            </a:lvl3pPr>
            <a:lvl4pPr marL="1371587" indent="0">
              <a:buNone/>
              <a:defRPr sz="900"/>
            </a:lvl4pPr>
            <a:lvl5pPr marL="1828783" indent="0">
              <a:buNone/>
              <a:defRPr sz="900"/>
            </a:lvl5pPr>
            <a:lvl6pPr marL="2285978" indent="0">
              <a:buNone/>
              <a:defRPr sz="900"/>
            </a:lvl6pPr>
            <a:lvl7pPr marL="2743174" indent="0">
              <a:buNone/>
              <a:defRPr sz="900"/>
            </a:lvl7pPr>
            <a:lvl8pPr marL="3200370" indent="0">
              <a:buNone/>
              <a:defRPr sz="900"/>
            </a:lvl8pPr>
            <a:lvl9pPr marL="365756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C46A58-C0E0-4A00-B93E-EC21AB3000DB}" type="datetime1">
              <a:rPr lang="en-US" smtClean="0"/>
              <a:t>10/16/2024</a:t>
            </a:fld>
            <a:endParaRPr lang="en-US" dirty="0"/>
          </a:p>
        </p:txBody>
      </p:sp>
      <p:sp>
        <p:nvSpPr>
          <p:cNvPr id="6" name="Footer Placeholder 5"/>
          <p:cNvSpPr>
            <a:spLocks noGrp="1"/>
          </p:cNvSpPr>
          <p:nvPr>
            <p:ph type="ftr" sz="quarter" idx="11"/>
          </p:nvPr>
        </p:nvSpPr>
        <p:spPr/>
        <p:txBody>
          <a:bodyPr/>
          <a:lstStyle/>
          <a:p>
            <a:r>
              <a:rPr lang="en-US" dirty="0"/>
              <a:t>DPW FINAL DRAFT APP 2017/18</a:t>
            </a:r>
          </a:p>
        </p:txBody>
      </p:sp>
      <p:sp>
        <p:nvSpPr>
          <p:cNvPr id="7" name="Slide Number Placeholder 6"/>
          <p:cNvSpPr>
            <a:spLocks noGrp="1"/>
          </p:cNvSpPr>
          <p:nvPr>
            <p:ph type="sldNum" sz="quarter" idx="12"/>
          </p:nvPr>
        </p:nvSpPr>
        <p:spPr/>
        <p:txBody>
          <a:bodyPr/>
          <a:lstStyle/>
          <a:p>
            <a:fld id="{6D88B901-4B89-400A-9326-FD413AFBC764}" type="slidenum">
              <a:rPr lang="en-US" smtClean="0"/>
              <a:pPr/>
              <a:t>‹#›</a:t>
            </a:fld>
            <a:endParaRPr lang="en-US" dirty="0"/>
          </a:p>
        </p:txBody>
      </p:sp>
    </p:spTree>
    <p:extLst>
      <p:ext uri="{BB962C8B-B14F-4D97-AF65-F5344CB8AC3E}">
        <p14:creationId xmlns:p14="http://schemas.microsoft.com/office/powerpoint/2010/main" val="1163684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2.xml"/><Relationship Id="rId7" Type="http://schemas.openxmlformats.org/officeDocument/2006/relationships/theme" Target="../theme/theme10.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theme" Target="../theme/theme7.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0.xml"/><Relationship Id="rId7" Type="http://schemas.openxmlformats.org/officeDocument/2006/relationships/theme" Target="../theme/theme8.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6.xml"/><Relationship Id="rId7" Type="http://schemas.openxmlformats.org/officeDocument/2006/relationships/theme" Target="../theme/theme9.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3" y="274638"/>
            <a:ext cx="10972799"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3" y="1600201"/>
            <a:ext cx="10972799"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6"/>
            <a:ext cx="28448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44031C-2E55-400A-B8F1-91CBA588A195}" type="datetime1">
              <a:rPr lang="en-US" smtClean="0"/>
              <a:t>10/16/2024</a:t>
            </a:fld>
            <a:endParaRPr lang="en-US" dirty="0"/>
          </a:p>
        </p:txBody>
      </p:sp>
      <p:sp>
        <p:nvSpPr>
          <p:cNvPr id="5" name="Footer Placeholder 4"/>
          <p:cNvSpPr>
            <a:spLocks noGrp="1"/>
          </p:cNvSpPr>
          <p:nvPr>
            <p:ph type="ftr" sz="quarter" idx="3"/>
          </p:nvPr>
        </p:nvSpPr>
        <p:spPr>
          <a:xfrm>
            <a:off x="4165601" y="635635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DPW FINAL DRAFT APP 2017/18</a:t>
            </a:r>
          </a:p>
        </p:txBody>
      </p:sp>
      <p:sp>
        <p:nvSpPr>
          <p:cNvPr id="6" name="Slide Number Placeholder 5"/>
          <p:cNvSpPr>
            <a:spLocks noGrp="1"/>
          </p:cNvSpPr>
          <p:nvPr>
            <p:ph type="sldNum" sz="quarter" idx="4"/>
          </p:nvPr>
        </p:nvSpPr>
        <p:spPr>
          <a:xfrm>
            <a:off x="8737601" y="6356356"/>
            <a:ext cx="28448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8B901-4B89-400A-9326-FD413AFBC764}" type="slidenum">
              <a:rPr lang="en-US" smtClean="0"/>
              <a:pPr/>
              <a:t>‹#›</a:t>
            </a:fld>
            <a:endParaRPr lang="en-US" dirty="0"/>
          </a:p>
        </p:txBody>
      </p:sp>
    </p:spTree>
    <p:extLst>
      <p:ext uri="{BB962C8B-B14F-4D97-AF65-F5344CB8AC3E}">
        <p14:creationId xmlns:p14="http://schemas.microsoft.com/office/powerpoint/2010/main" val="2969534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391" rtl="0" eaLnBrk="1" latinLnBrk="0" hangingPunct="1">
        <a:spcBef>
          <a:spcPct val="0"/>
        </a:spcBef>
        <a:buNone/>
        <a:defRPr sz="4400" kern="1200">
          <a:solidFill>
            <a:schemeClr val="tx1"/>
          </a:solidFill>
          <a:latin typeface="+mj-lt"/>
          <a:ea typeface="+mj-ea"/>
          <a:cs typeface="+mj-cs"/>
        </a:defRPr>
      </a:lvl1pPr>
    </p:titleStyle>
    <p:bodyStyle>
      <a:lvl1pPr marL="342897" indent="-342897" algn="l" defTabSz="9143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43" indent="-285748" algn="l" defTabSz="9143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9" indent="-228597" algn="l" defTabSz="91439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84"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80"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76"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1"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7"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3"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3"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4" algn="l" defTabSz="914391" rtl="0" eaLnBrk="1" latinLnBrk="0" hangingPunct="1">
        <a:defRPr sz="1800" kern="1200">
          <a:solidFill>
            <a:schemeClr val="tx1"/>
          </a:solidFill>
          <a:latin typeface="+mn-lt"/>
          <a:ea typeface="+mn-ea"/>
          <a:cs typeface="+mn-cs"/>
        </a:defRPr>
      </a:lvl7pPr>
      <a:lvl8pPr marL="3200370" algn="l" defTabSz="914391" rtl="0" eaLnBrk="1" latinLnBrk="0" hangingPunct="1">
        <a:defRPr sz="1800" kern="1200">
          <a:solidFill>
            <a:schemeClr val="tx1"/>
          </a:solidFill>
          <a:latin typeface="+mn-lt"/>
          <a:ea typeface="+mn-ea"/>
          <a:cs typeface="+mn-cs"/>
        </a:defRPr>
      </a:lvl8pPr>
      <a:lvl9pPr marL="3657565" algn="l" defTabSz="91439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90440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Lst>
  <p:hf hdr="0" ftr="0" dt="0"/>
  <p:txStyles>
    <p:titleStyle>
      <a:lvl1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mj-lt"/>
          <a:ea typeface="MS PGothic" pitchFamily="34" charset="-128"/>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5pPr>
      <a:lvl6pPr marL="25146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6pPr>
      <a:lvl7pPr marL="29718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7pPr>
      <a:lvl8pPr marL="34290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8pPr>
      <a:lvl9pPr marL="38862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8" charset="0"/>
        <a:defRPr sz="3200">
          <a:solidFill>
            <a:srgbClr val="000000"/>
          </a:solidFill>
          <a:latin typeface="+mn-lt"/>
          <a:ea typeface="MS PGothic" pitchFamily="34" charset="-128"/>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8" charset="0"/>
        <a:defRPr sz="2400">
          <a:solidFill>
            <a:srgbClr val="000000"/>
          </a:solidFill>
          <a:latin typeface="+mn-lt"/>
          <a:ea typeface="Arial Unicode MS" charset="0"/>
          <a:cs typeface="Arial Unicode MS" pitchFamily="34" charset="-128"/>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8" charset="0"/>
        <a:defRPr sz="2000">
          <a:solidFill>
            <a:srgbClr val="000000"/>
          </a:solidFill>
          <a:latin typeface="+mn-lt"/>
          <a:ea typeface="Arial Unicode MS" charset="0"/>
          <a:cs typeface="Arial Unicode MS" pitchFamily="34" charset="-128"/>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Arial Unicode MS" charset="0"/>
          <a:cs typeface="Arial Unicode MS" pitchFamily="34" charset="-128"/>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Arial Unicode MS" charset="0"/>
          <a:cs typeface="Arial Unicode MS" pitchFamily="34" charset="-128"/>
        </a:defRPr>
      </a:lvl5pPr>
      <a:lvl6pPr marL="25146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98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mj-lt"/>
          <a:ea typeface="MS PGothic" pitchFamily="34" charset="-128"/>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5pPr>
      <a:lvl6pPr marL="25146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6pPr>
      <a:lvl7pPr marL="29718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7pPr>
      <a:lvl8pPr marL="34290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8pPr>
      <a:lvl9pPr marL="38862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8" charset="0"/>
        <a:defRPr sz="3200">
          <a:solidFill>
            <a:srgbClr val="000000"/>
          </a:solidFill>
          <a:latin typeface="+mn-lt"/>
          <a:ea typeface="MS PGothic" pitchFamily="34" charset="-128"/>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8" charset="0"/>
        <a:defRPr sz="2400">
          <a:solidFill>
            <a:srgbClr val="000000"/>
          </a:solidFill>
          <a:latin typeface="+mn-lt"/>
          <a:ea typeface="Arial Unicode MS" charset="0"/>
          <a:cs typeface="Arial Unicode MS" pitchFamily="34" charset="-128"/>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8" charset="0"/>
        <a:defRPr sz="2000">
          <a:solidFill>
            <a:srgbClr val="000000"/>
          </a:solidFill>
          <a:latin typeface="+mn-lt"/>
          <a:ea typeface="Arial Unicode MS" charset="0"/>
          <a:cs typeface="Arial Unicode MS" pitchFamily="34" charset="-128"/>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Arial Unicode MS" charset="0"/>
          <a:cs typeface="Arial Unicode MS" pitchFamily="34" charset="-128"/>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Arial Unicode MS" charset="0"/>
          <a:cs typeface="Arial Unicode MS" pitchFamily="34" charset="-128"/>
        </a:defRPr>
      </a:lvl5pPr>
      <a:lvl6pPr marL="25146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55496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hf hdr="0" ftr="0" dt="0"/>
  <p:txStyles>
    <p:titleStyle>
      <a:lvl1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mj-lt"/>
          <a:ea typeface="MS PGothic" pitchFamily="34" charset="-128"/>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5pPr>
      <a:lvl6pPr marL="25146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6pPr>
      <a:lvl7pPr marL="29718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7pPr>
      <a:lvl8pPr marL="34290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8pPr>
      <a:lvl9pPr marL="38862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8" charset="0"/>
        <a:defRPr sz="3200">
          <a:solidFill>
            <a:srgbClr val="000000"/>
          </a:solidFill>
          <a:latin typeface="+mn-lt"/>
          <a:ea typeface="MS PGothic" pitchFamily="34" charset="-128"/>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8" charset="0"/>
        <a:defRPr sz="2400">
          <a:solidFill>
            <a:srgbClr val="000000"/>
          </a:solidFill>
          <a:latin typeface="+mn-lt"/>
          <a:ea typeface="Arial Unicode MS" charset="0"/>
          <a:cs typeface="Arial Unicode MS" pitchFamily="34" charset="-128"/>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8" charset="0"/>
        <a:defRPr sz="2000">
          <a:solidFill>
            <a:srgbClr val="000000"/>
          </a:solidFill>
          <a:latin typeface="+mn-lt"/>
          <a:ea typeface="Arial Unicode MS" charset="0"/>
          <a:cs typeface="Arial Unicode MS" pitchFamily="34" charset="-128"/>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Arial Unicode MS" charset="0"/>
          <a:cs typeface="Arial Unicode MS" pitchFamily="34" charset="-128"/>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Arial Unicode MS" charset="0"/>
          <a:cs typeface="Arial Unicode MS" pitchFamily="34" charset="-128"/>
        </a:defRPr>
      </a:lvl5pPr>
      <a:lvl6pPr marL="25146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88914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hdr="0" ftr="0" dt="0"/>
  <p:txStyles>
    <p:titleStyle>
      <a:lvl1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mj-lt"/>
          <a:ea typeface="MS PGothic" pitchFamily="34" charset="-128"/>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5pPr>
      <a:lvl6pPr marL="25146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6pPr>
      <a:lvl7pPr marL="29718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7pPr>
      <a:lvl8pPr marL="34290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8pPr>
      <a:lvl9pPr marL="38862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8" charset="0"/>
        <a:defRPr sz="3200">
          <a:solidFill>
            <a:srgbClr val="000000"/>
          </a:solidFill>
          <a:latin typeface="+mn-lt"/>
          <a:ea typeface="MS PGothic" pitchFamily="34" charset="-128"/>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8" charset="0"/>
        <a:defRPr sz="2400">
          <a:solidFill>
            <a:srgbClr val="000000"/>
          </a:solidFill>
          <a:latin typeface="+mn-lt"/>
          <a:ea typeface="Arial Unicode MS" charset="0"/>
          <a:cs typeface="Arial Unicode MS" pitchFamily="34" charset="-128"/>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8" charset="0"/>
        <a:defRPr sz="2000">
          <a:solidFill>
            <a:srgbClr val="000000"/>
          </a:solidFill>
          <a:latin typeface="+mn-lt"/>
          <a:ea typeface="Arial Unicode MS" charset="0"/>
          <a:cs typeface="Arial Unicode MS" pitchFamily="34" charset="-128"/>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Arial Unicode MS" charset="0"/>
          <a:cs typeface="Arial Unicode MS" pitchFamily="34" charset="-128"/>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Arial Unicode MS" charset="0"/>
          <a:cs typeface="Arial Unicode MS" pitchFamily="34" charset="-128"/>
        </a:defRPr>
      </a:lvl5pPr>
      <a:lvl6pPr marL="25146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50835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Lst>
  <p:hf hdr="0" ftr="0" dt="0"/>
  <p:txStyles>
    <p:titleStyle>
      <a:lvl1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mj-lt"/>
          <a:ea typeface="MS PGothic" pitchFamily="34" charset="-128"/>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5pPr>
      <a:lvl6pPr marL="25146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6pPr>
      <a:lvl7pPr marL="29718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7pPr>
      <a:lvl8pPr marL="34290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8pPr>
      <a:lvl9pPr marL="38862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8" charset="0"/>
        <a:defRPr sz="3200">
          <a:solidFill>
            <a:srgbClr val="000000"/>
          </a:solidFill>
          <a:latin typeface="+mn-lt"/>
          <a:ea typeface="MS PGothic" pitchFamily="34" charset="-128"/>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8" charset="0"/>
        <a:defRPr sz="2400">
          <a:solidFill>
            <a:srgbClr val="000000"/>
          </a:solidFill>
          <a:latin typeface="+mn-lt"/>
          <a:ea typeface="Arial Unicode MS" charset="0"/>
          <a:cs typeface="Arial Unicode MS" pitchFamily="34" charset="-128"/>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8" charset="0"/>
        <a:defRPr sz="2000">
          <a:solidFill>
            <a:srgbClr val="000000"/>
          </a:solidFill>
          <a:latin typeface="+mn-lt"/>
          <a:ea typeface="Arial Unicode MS" charset="0"/>
          <a:cs typeface="Arial Unicode MS" pitchFamily="34" charset="-128"/>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Arial Unicode MS" charset="0"/>
          <a:cs typeface="Arial Unicode MS" pitchFamily="34" charset="-128"/>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Arial Unicode MS" charset="0"/>
          <a:cs typeface="Arial Unicode MS" pitchFamily="34" charset="-128"/>
        </a:defRPr>
      </a:lvl5pPr>
      <a:lvl6pPr marL="25146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43186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Lst>
  <p:hf hdr="0" ftr="0" dt="0"/>
  <p:txStyles>
    <p:titleStyle>
      <a:lvl1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mj-lt"/>
          <a:ea typeface="MS PGothic" pitchFamily="34" charset="-128"/>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5pPr>
      <a:lvl6pPr marL="25146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6pPr>
      <a:lvl7pPr marL="29718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7pPr>
      <a:lvl8pPr marL="34290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8pPr>
      <a:lvl9pPr marL="38862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8" charset="0"/>
        <a:defRPr sz="3200">
          <a:solidFill>
            <a:srgbClr val="000000"/>
          </a:solidFill>
          <a:latin typeface="+mn-lt"/>
          <a:ea typeface="MS PGothic" pitchFamily="34" charset="-128"/>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8" charset="0"/>
        <a:defRPr sz="2400">
          <a:solidFill>
            <a:srgbClr val="000000"/>
          </a:solidFill>
          <a:latin typeface="+mn-lt"/>
          <a:ea typeface="Arial Unicode MS" charset="0"/>
          <a:cs typeface="Arial Unicode MS" pitchFamily="34" charset="-128"/>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8" charset="0"/>
        <a:defRPr sz="2000">
          <a:solidFill>
            <a:srgbClr val="000000"/>
          </a:solidFill>
          <a:latin typeface="+mn-lt"/>
          <a:ea typeface="Arial Unicode MS" charset="0"/>
          <a:cs typeface="Arial Unicode MS" pitchFamily="34" charset="-128"/>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Arial Unicode MS" charset="0"/>
          <a:cs typeface="Arial Unicode MS" pitchFamily="34" charset="-128"/>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Arial Unicode MS" charset="0"/>
          <a:cs typeface="Arial Unicode MS" pitchFamily="34" charset="-128"/>
        </a:defRPr>
      </a:lvl5pPr>
      <a:lvl6pPr marL="25146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174647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Lst>
  <p:hf hdr="0" ftr="0" dt="0"/>
  <p:txStyles>
    <p:titleStyle>
      <a:lvl1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mj-lt"/>
          <a:ea typeface="MS PGothic" pitchFamily="34" charset="-128"/>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5pPr>
      <a:lvl6pPr marL="25146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6pPr>
      <a:lvl7pPr marL="29718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7pPr>
      <a:lvl8pPr marL="34290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8pPr>
      <a:lvl9pPr marL="38862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8" charset="0"/>
        <a:defRPr sz="3200">
          <a:solidFill>
            <a:srgbClr val="000000"/>
          </a:solidFill>
          <a:latin typeface="+mn-lt"/>
          <a:ea typeface="MS PGothic" pitchFamily="34" charset="-128"/>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8" charset="0"/>
        <a:defRPr sz="2400">
          <a:solidFill>
            <a:srgbClr val="000000"/>
          </a:solidFill>
          <a:latin typeface="+mn-lt"/>
          <a:ea typeface="Arial Unicode MS" charset="0"/>
          <a:cs typeface="Arial Unicode MS" pitchFamily="34" charset="-128"/>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8" charset="0"/>
        <a:defRPr sz="2000">
          <a:solidFill>
            <a:srgbClr val="000000"/>
          </a:solidFill>
          <a:latin typeface="+mn-lt"/>
          <a:ea typeface="Arial Unicode MS" charset="0"/>
          <a:cs typeface="Arial Unicode MS" pitchFamily="34" charset="-128"/>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Arial Unicode MS" charset="0"/>
          <a:cs typeface="Arial Unicode MS" pitchFamily="34" charset="-128"/>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Arial Unicode MS" charset="0"/>
          <a:cs typeface="Arial Unicode MS" pitchFamily="34" charset="-128"/>
        </a:defRPr>
      </a:lvl5pPr>
      <a:lvl6pPr marL="25146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36189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Lst>
  <p:hf hdr="0" ftr="0" dt="0"/>
  <p:txStyles>
    <p:titleStyle>
      <a:lvl1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mj-lt"/>
          <a:ea typeface="MS PGothic" pitchFamily="34" charset="-128"/>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5pPr>
      <a:lvl6pPr marL="25146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6pPr>
      <a:lvl7pPr marL="29718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7pPr>
      <a:lvl8pPr marL="34290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8pPr>
      <a:lvl9pPr marL="38862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8" charset="0"/>
        <a:defRPr sz="3200">
          <a:solidFill>
            <a:srgbClr val="000000"/>
          </a:solidFill>
          <a:latin typeface="+mn-lt"/>
          <a:ea typeface="MS PGothic" pitchFamily="34" charset="-128"/>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8" charset="0"/>
        <a:defRPr sz="2400">
          <a:solidFill>
            <a:srgbClr val="000000"/>
          </a:solidFill>
          <a:latin typeface="+mn-lt"/>
          <a:ea typeface="Arial Unicode MS" charset="0"/>
          <a:cs typeface="Arial Unicode MS" pitchFamily="34" charset="-128"/>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8" charset="0"/>
        <a:defRPr sz="2000">
          <a:solidFill>
            <a:srgbClr val="000000"/>
          </a:solidFill>
          <a:latin typeface="+mn-lt"/>
          <a:ea typeface="Arial Unicode MS" charset="0"/>
          <a:cs typeface="Arial Unicode MS" pitchFamily="34" charset="-128"/>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Arial Unicode MS" charset="0"/>
          <a:cs typeface="Arial Unicode MS" pitchFamily="34" charset="-128"/>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Arial Unicode MS" charset="0"/>
          <a:cs typeface="Arial Unicode MS" pitchFamily="34" charset="-128"/>
        </a:defRPr>
      </a:lvl5pPr>
      <a:lvl6pPr marL="25146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02742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Lst>
  <p:hf hdr="0" ftr="0" dt="0"/>
  <p:txStyles>
    <p:titleStyle>
      <a:lvl1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mj-lt"/>
          <a:ea typeface="MS PGothic" pitchFamily="34" charset="-128"/>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S PGothic" pitchFamily="34" charset="-128"/>
          <a:cs typeface="Arial Unicode MS" charset="0"/>
        </a:defRPr>
      </a:lvl5pPr>
      <a:lvl6pPr marL="25146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6pPr>
      <a:lvl7pPr marL="29718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7pPr>
      <a:lvl8pPr marL="34290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8pPr>
      <a:lvl9pPr marL="38862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8" charset="0"/>
        <a:defRPr sz="3200">
          <a:solidFill>
            <a:srgbClr val="000000"/>
          </a:solidFill>
          <a:latin typeface="+mn-lt"/>
          <a:ea typeface="MS PGothic" pitchFamily="34" charset="-128"/>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8" charset="0"/>
        <a:defRPr sz="2400">
          <a:solidFill>
            <a:srgbClr val="000000"/>
          </a:solidFill>
          <a:latin typeface="+mn-lt"/>
          <a:ea typeface="Arial Unicode MS" charset="0"/>
          <a:cs typeface="Arial Unicode MS" pitchFamily="34" charset="-128"/>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8" charset="0"/>
        <a:defRPr sz="2000">
          <a:solidFill>
            <a:srgbClr val="000000"/>
          </a:solidFill>
          <a:latin typeface="+mn-lt"/>
          <a:ea typeface="Arial Unicode MS" charset="0"/>
          <a:cs typeface="Arial Unicode MS" pitchFamily="34" charset="-128"/>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Arial Unicode MS" charset="0"/>
          <a:cs typeface="Arial Unicode MS" pitchFamily="34" charset="-128"/>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Arial Unicode MS" charset="0"/>
          <a:cs typeface="Arial Unicode MS" pitchFamily="34" charset="-128"/>
        </a:defRPr>
      </a:lvl5pPr>
      <a:lvl6pPr marL="25146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0.png"/><Relationship Id="rId4" Type="http://schemas.openxmlformats.org/officeDocument/2006/relationships/hyperlink" Target="http://www.publicworks.gov.z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029" y="5653915"/>
            <a:ext cx="12059771" cy="106182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defRPr/>
            </a:pPr>
            <a:r>
              <a:rPr lang="en-US" sz="2100" b="1" dirty="0">
                <a:solidFill>
                  <a:schemeClr val="bg1"/>
                </a:solidFill>
                <a:latin typeface="Gill Snas" charset="0"/>
                <a:cs typeface="Gill Snas" charset="0"/>
              </a:rPr>
              <a:t>DEVELOPMENT OF SMALL HARBOURS</a:t>
            </a:r>
          </a:p>
          <a:p>
            <a:pPr>
              <a:defRPr/>
            </a:pPr>
            <a:r>
              <a:rPr lang="en-US" sz="2100" b="1" dirty="0">
                <a:solidFill>
                  <a:schemeClr val="bg1"/>
                </a:solidFill>
                <a:latin typeface="Gill Snas" charset="0"/>
                <a:cs typeface="Gill Snas" charset="0"/>
              </a:rPr>
              <a:t>NORTHERN CAPE OCEANS ECONOMY SYMPOSIUM</a:t>
            </a:r>
          </a:p>
          <a:p>
            <a:pPr>
              <a:defRPr/>
            </a:pPr>
            <a:r>
              <a:rPr lang="en-US" sz="2100" b="1" dirty="0">
                <a:solidFill>
                  <a:schemeClr val="bg1"/>
                </a:solidFill>
                <a:latin typeface="Gill Snas" charset="0"/>
                <a:cs typeface="Gill Snas" charset="0"/>
              </a:rPr>
              <a:t>16 OCTOBER 2024</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0" y="48148"/>
            <a:ext cx="1537648" cy="1197935"/>
          </a:xfrm>
          <a:prstGeom prst="rect">
            <a:avLst/>
          </a:prstGeom>
        </p:spPr>
      </p:pic>
      <p:sp>
        <p:nvSpPr>
          <p:cNvPr id="2" name="Rectangle 1"/>
          <p:cNvSpPr/>
          <p:nvPr/>
        </p:nvSpPr>
        <p:spPr>
          <a:xfrm>
            <a:off x="56029" y="5653915"/>
            <a:ext cx="12059771" cy="11079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58200" y="77258"/>
            <a:ext cx="2773920" cy="1140051"/>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8600" y="25685"/>
            <a:ext cx="3250471" cy="1269715"/>
          </a:xfrm>
          <a:prstGeom prst="rect">
            <a:avLst/>
          </a:prstGeom>
        </p:spPr>
      </p:pic>
      <p:pic>
        <p:nvPicPr>
          <p:cNvPr id="9" name="Picture 8">
            <a:extLst>
              <a:ext uri="{FF2B5EF4-FFF2-40B4-BE49-F238E27FC236}">
                <a16:creationId xmlns:a16="http://schemas.microsoft.com/office/drawing/2014/main" id="{59B7CEDC-F5EB-0CDB-5EFC-4954246349F6}"/>
              </a:ext>
            </a:extLst>
          </p:cNvPr>
          <p:cNvPicPr>
            <a:picLocks noChangeAspect="1"/>
          </p:cNvPicPr>
          <p:nvPr/>
        </p:nvPicPr>
        <p:blipFill>
          <a:blip r:embed="rId6"/>
          <a:stretch>
            <a:fillRect/>
          </a:stretch>
        </p:blipFill>
        <p:spPr>
          <a:xfrm>
            <a:off x="95250" y="1330712"/>
            <a:ext cx="12020550" cy="4215946"/>
          </a:xfrm>
          <a:prstGeom prst="rect">
            <a:avLst/>
          </a:prstGeom>
        </p:spPr>
      </p:pic>
    </p:spTree>
    <p:extLst>
      <p:ext uri="{BB962C8B-B14F-4D97-AF65-F5344CB8AC3E}">
        <p14:creationId xmlns:p14="http://schemas.microsoft.com/office/powerpoint/2010/main" val="2705592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88B901-4B89-400A-9326-FD413AFBC764}" type="slidenum">
              <a:rPr lang="en-US" smtClean="0"/>
              <a:pPr/>
              <a:t>10</a:t>
            </a:fld>
            <a:endParaRPr lang="en-US" dirty="0"/>
          </a:p>
        </p:txBody>
      </p:sp>
      <p:sp>
        <p:nvSpPr>
          <p:cNvPr id="5" name="Title 4"/>
          <p:cNvSpPr>
            <a:spLocks noGrp="1"/>
          </p:cNvSpPr>
          <p:nvPr>
            <p:ph type="title"/>
          </p:nvPr>
        </p:nvSpPr>
        <p:spPr>
          <a:xfrm>
            <a:off x="183776" y="152400"/>
            <a:ext cx="12039600" cy="990600"/>
          </a:xfrm>
        </p:spPr>
        <p:txBody>
          <a:bodyPr>
            <a:noAutofit/>
          </a:bodyPr>
          <a:lstStyle/>
          <a:p>
            <a:pPr lvl="0"/>
            <a:r>
              <a:rPr lang="en-ZA" sz="2600" b="1" dirty="0">
                <a:solidFill>
                  <a:schemeClr val="bg1"/>
                </a:solidFill>
              </a:rPr>
              <a:t>2. MARINE INFRASTRUCTURE DEVELOPMENT: </a:t>
            </a:r>
            <a:br>
              <a:rPr lang="en-ZA" sz="2600" b="1" dirty="0">
                <a:solidFill>
                  <a:schemeClr val="bg1"/>
                </a:solidFill>
              </a:rPr>
            </a:br>
            <a:r>
              <a:rPr lang="en-ZA" sz="2600" b="1" dirty="0">
                <a:solidFill>
                  <a:schemeClr val="bg1"/>
                </a:solidFill>
              </a:rPr>
              <a:t>    DEVELOPMENT OF NEW HARBOURS – TIER 2 HARBOURS</a:t>
            </a:r>
          </a:p>
        </p:txBody>
      </p:sp>
      <p:sp>
        <p:nvSpPr>
          <p:cNvPr id="2" name="Content Placeholder 1"/>
          <p:cNvSpPr>
            <a:spLocks noGrp="1"/>
          </p:cNvSpPr>
          <p:nvPr>
            <p:ph idx="1"/>
          </p:nvPr>
        </p:nvSpPr>
        <p:spPr>
          <a:xfrm>
            <a:off x="181717" y="1258330"/>
            <a:ext cx="11722260" cy="5410200"/>
          </a:xfrm>
        </p:spPr>
        <p:txBody>
          <a:bodyPr>
            <a:normAutofit/>
          </a:bodyPr>
          <a:lstStyle/>
          <a:p>
            <a:pPr marL="0" indent="0" algn="just">
              <a:buNone/>
            </a:pPr>
            <a:r>
              <a:rPr lang="en-US" sz="2900" b="1" dirty="0"/>
              <a:t>Tier 2 Northern Cape Harbours:</a:t>
            </a:r>
            <a:endParaRPr lang="en-US" sz="2900" dirty="0"/>
          </a:p>
          <a:p>
            <a:pPr marL="0" indent="0" algn="just">
              <a:buNone/>
            </a:pPr>
            <a:r>
              <a:rPr lang="en-US" sz="2900" b="1" dirty="0"/>
              <a:t>        </a:t>
            </a:r>
            <a:endParaRPr lang="en-ZA" sz="2800" dirty="0"/>
          </a:p>
        </p:txBody>
      </p:sp>
      <p:pic>
        <p:nvPicPr>
          <p:cNvPr id="8" name="Picture 7">
            <a:extLst>
              <a:ext uri="{FF2B5EF4-FFF2-40B4-BE49-F238E27FC236}">
                <a16:creationId xmlns:a16="http://schemas.microsoft.com/office/drawing/2014/main" id="{59BBABFE-5089-B7F1-5590-6A10CD626DC0}"/>
              </a:ext>
            </a:extLst>
          </p:cNvPr>
          <p:cNvPicPr>
            <a:picLocks noChangeAspect="1"/>
          </p:cNvPicPr>
          <p:nvPr/>
        </p:nvPicPr>
        <p:blipFill>
          <a:blip r:embed="rId3"/>
          <a:stretch>
            <a:fillRect/>
          </a:stretch>
        </p:blipFill>
        <p:spPr>
          <a:xfrm>
            <a:off x="1371600" y="1803263"/>
            <a:ext cx="9123133" cy="4874459"/>
          </a:xfrm>
          <a:prstGeom prst="rect">
            <a:avLst/>
          </a:prstGeom>
        </p:spPr>
      </p:pic>
    </p:spTree>
    <p:extLst>
      <p:ext uri="{BB962C8B-B14F-4D97-AF65-F5344CB8AC3E}">
        <p14:creationId xmlns:p14="http://schemas.microsoft.com/office/powerpoint/2010/main" val="605969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88B901-4B89-400A-9326-FD413AFBC764}" type="slidenum">
              <a:rPr lang="en-US" smtClean="0"/>
              <a:pPr/>
              <a:t>11</a:t>
            </a:fld>
            <a:endParaRPr lang="en-US" dirty="0"/>
          </a:p>
        </p:txBody>
      </p:sp>
      <p:sp>
        <p:nvSpPr>
          <p:cNvPr id="5" name="Title 4"/>
          <p:cNvSpPr>
            <a:spLocks noGrp="1"/>
          </p:cNvSpPr>
          <p:nvPr>
            <p:ph type="title"/>
          </p:nvPr>
        </p:nvSpPr>
        <p:spPr>
          <a:xfrm>
            <a:off x="183776" y="152400"/>
            <a:ext cx="12039600" cy="990600"/>
          </a:xfrm>
        </p:spPr>
        <p:txBody>
          <a:bodyPr>
            <a:noAutofit/>
          </a:bodyPr>
          <a:lstStyle/>
          <a:p>
            <a:pPr lvl="0"/>
            <a:r>
              <a:rPr lang="en-ZA" sz="2600" b="1" dirty="0">
                <a:solidFill>
                  <a:schemeClr val="bg1"/>
                </a:solidFill>
              </a:rPr>
              <a:t>2. MARINE INFRASTRUCTURE DEVELOPMENT: </a:t>
            </a:r>
            <a:br>
              <a:rPr lang="en-ZA" sz="2600" b="1" dirty="0">
                <a:solidFill>
                  <a:schemeClr val="bg1"/>
                </a:solidFill>
              </a:rPr>
            </a:br>
            <a:r>
              <a:rPr lang="en-ZA" sz="2600" b="1" dirty="0">
                <a:solidFill>
                  <a:schemeClr val="bg1"/>
                </a:solidFill>
              </a:rPr>
              <a:t>    DEVELOPMENT OF NEW HARBOURS – TIER 2 HARBOURS </a:t>
            </a:r>
          </a:p>
        </p:txBody>
      </p:sp>
      <p:sp>
        <p:nvSpPr>
          <p:cNvPr id="2" name="Content Placeholder 1"/>
          <p:cNvSpPr>
            <a:spLocks noGrp="1"/>
          </p:cNvSpPr>
          <p:nvPr>
            <p:ph idx="1"/>
          </p:nvPr>
        </p:nvSpPr>
        <p:spPr>
          <a:xfrm>
            <a:off x="148216" y="1295400"/>
            <a:ext cx="11722260" cy="5334000"/>
          </a:xfrm>
        </p:spPr>
        <p:txBody>
          <a:bodyPr>
            <a:normAutofit fontScale="55000" lnSpcReduction="20000"/>
          </a:bodyPr>
          <a:lstStyle/>
          <a:p>
            <a:pPr marL="0" indent="0" algn="just">
              <a:buNone/>
            </a:pPr>
            <a:r>
              <a:rPr lang="en-US" sz="3600" b="1" dirty="0"/>
              <a:t>Tier 2 Harbours:</a:t>
            </a:r>
            <a:endParaRPr lang="en-US" sz="3600" dirty="0"/>
          </a:p>
          <a:p>
            <a:pPr algn="just"/>
            <a:r>
              <a:rPr lang="en-US" sz="3600" b="1" dirty="0"/>
              <a:t>Deliverables:</a:t>
            </a:r>
            <a:r>
              <a:rPr lang="en-US" sz="3600" dirty="0"/>
              <a:t> </a:t>
            </a:r>
            <a:r>
              <a:rPr lang="en-US" sz="3300" dirty="0"/>
              <a:t>Master plans for phased development and detailed studies in the form of Spatial and Economic Development Frameworks (SEDFs) for additional sites across the Northern Cape, Eastern Cape and Kwa-Zulu Natal.</a:t>
            </a:r>
          </a:p>
          <a:p>
            <a:pPr marL="0" indent="0" algn="just">
              <a:buNone/>
            </a:pPr>
            <a:endParaRPr lang="en-US" sz="3600" dirty="0"/>
          </a:p>
          <a:p>
            <a:pPr algn="just"/>
            <a:r>
              <a:rPr lang="en-US" sz="3600" b="1" dirty="0"/>
              <a:t>Timeline:</a:t>
            </a:r>
            <a:endParaRPr lang="en-US" sz="3600" dirty="0"/>
          </a:p>
          <a:p>
            <a:pPr lvl="1" algn="just"/>
            <a:r>
              <a:rPr lang="en-US" sz="3300" dirty="0"/>
              <a:t>First phase: Three months for preliminary assessments. A Multi-Criteria Analysis (MCA) will guide the selection of sites for further development and SEDFs which has been completed and submitted by 30 August 2024.</a:t>
            </a:r>
          </a:p>
          <a:p>
            <a:pPr lvl="1" algn="just"/>
            <a:r>
              <a:rPr lang="en-US" sz="3300" b="1" dirty="0"/>
              <a:t>Consultation Phase: One month for government to consult with provinces and proceed with the top sites (September 2024) – Currently running behind the project schedule</a:t>
            </a:r>
          </a:p>
          <a:p>
            <a:pPr lvl="1" algn="just"/>
            <a:r>
              <a:rPr lang="en-US" sz="3300" dirty="0"/>
              <a:t>Second phase: Eight months for detailed planning and concept development of the SEDFs.</a:t>
            </a:r>
          </a:p>
          <a:p>
            <a:pPr marL="457195" lvl="1" indent="0" algn="just">
              <a:buNone/>
            </a:pPr>
            <a:endParaRPr lang="en-US" sz="3300" dirty="0"/>
          </a:p>
          <a:p>
            <a:pPr algn="just"/>
            <a:r>
              <a:rPr lang="en-US" sz="3600" b="1" dirty="0"/>
              <a:t>Key Outcomes:</a:t>
            </a:r>
            <a:endParaRPr lang="en-US" sz="3600" dirty="0"/>
          </a:p>
          <a:p>
            <a:pPr lvl="1" algn="just"/>
            <a:r>
              <a:rPr lang="en-US" sz="3300" dirty="0"/>
              <a:t>The SEDFs will provide plans for the technical and socio-economic feasibility of potential harbour developments.</a:t>
            </a:r>
          </a:p>
          <a:p>
            <a:pPr lvl="1" algn="just"/>
            <a:r>
              <a:rPr lang="en-US" sz="3300" b="1" i="1" dirty="0"/>
              <a:t>Development options for the type of infrastructure that will be feasible for the new sites. The options analysis may state that certain sites may only require basic maritime infrastructure and not be developed into fully fledged small craft harbours.</a:t>
            </a:r>
          </a:p>
          <a:p>
            <a:pPr lvl="1" algn="just"/>
            <a:r>
              <a:rPr lang="en-US" sz="3300" dirty="0"/>
              <a:t>The project aims to boost regional economic development, enhance infrastructure, and provide opportunities for local communities.</a:t>
            </a:r>
          </a:p>
          <a:p>
            <a:pPr marL="0" indent="0">
              <a:buNone/>
            </a:pPr>
            <a:endParaRPr lang="en-ZA" sz="2800" dirty="0"/>
          </a:p>
        </p:txBody>
      </p:sp>
    </p:spTree>
    <p:extLst>
      <p:ext uri="{BB962C8B-B14F-4D97-AF65-F5344CB8AC3E}">
        <p14:creationId xmlns:p14="http://schemas.microsoft.com/office/powerpoint/2010/main" val="3123551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88B901-4B89-400A-9326-FD413AFBC764}" type="slidenum">
              <a:rPr lang="en-US" smtClean="0"/>
              <a:pPr/>
              <a:t>12</a:t>
            </a:fld>
            <a:endParaRPr lang="en-US" dirty="0"/>
          </a:p>
        </p:txBody>
      </p:sp>
      <p:sp>
        <p:nvSpPr>
          <p:cNvPr id="5" name="Title 4"/>
          <p:cNvSpPr>
            <a:spLocks noGrp="1"/>
          </p:cNvSpPr>
          <p:nvPr>
            <p:ph type="title"/>
          </p:nvPr>
        </p:nvSpPr>
        <p:spPr>
          <a:xfrm>
            <a:off x="183776" y="152400"/>
            <a:ext cx="12039600" cy="990600"/>
          </a:xfrm>
        </p:spPr>
        <p:txBody>
          <a:bodyPr>
            <a:noAutofit/>
          </a:bodyPr>
          <a:lstStyle/>
          <a:p>
            <a:pPr lvl="0"/>
            <a:r>
              <a:rPr lang="en-ZA" sz="2600" b="1" dirty="0">
                <a:solidFill>
                  <a:schemeClr val="bg1"/>
                </a:solidFill>
              </a:rPr>
              <a:t>2. MARINE INFRASTRUCTURE DEVELOPMENT: </a:t>
            </a:r>
            <a:br>
              <a:rPr lang="en-ZA" sz="2600" b="1" dirty="0">
                <a:solidFill>
                  <a:schemeClr val="bg1"/>
                </a:solidFill>
              </a:rPr>
            </a:br>
            <a:r>
              <a:rPr lang="en-ZA" sz="2600" b="1" dirty="0">
                <a:solidFill>
                  <a:schemeClr val="bg1"/>
                </a:solidFill>
              </a:rPr>
              <a:t>    DEVELOPMENT OF NEW HARBOURS – TIER 2 HARBOURS </a:t>
            </a:r>
          </a:p>
        </p:txBody>
      </p:sp>
      <p:sp>
        <p:nvSpPr>
          <p:cNvPr id="2" name="Content Placeholder 1"/>
          <p:cNvSpPr>
            <a:spLocks noGrp="1"/>
          </p:cNvSpPr>
          <p:nvPr>
            <p:ph idx="1"/>
          </p:nvPr>
        </p:nvSpPr>
        <p:spPr>
          <a:xfrm>
            <a:off x="183776" y="1387480"/>
            <a:ext cx="11722260" cy="5622920"/>
          </a:xfrm>
        </p:spPr>
        <p:txBody>
          <a:bodyPr>
            <a:normAutofit fontScale="77500" lnSpcReduction="20000"/>
          </a:bodyPr>
          <a:lstStyle/>
          <a:p>
            <a:pPr algn="just"/>
            <a:r>
              <a:rPr lang="en-US" sz="3600" b="1" dirty="0"/>
              <a:t>Multi-Criteria Analysis (MCA) Process:</a:t>
            </a:r>
            <a:endParaRPr lang="en-US" sz="3600" dirty="0"/>
          </a:p>
          <a:p>
            <a:pPr lvl="1" algn="just"/>
            <a:r>
              <a:rPr lang="en-US" sz="2900" dirty="0"/>
              <a:t>The MCA tool was developed to shortlist and </a:t>
            </a:r>
            <a:r>
              <a:rPr lang="en-ZA" sz="2900" dirty="0"/>
              <a:t>prioritise</a:t>
            </a:r>
            <a:r>
              <a:rPr lang="en-US" sz="2900" dirty="0"/>
              <a:t> the candidate sites to the top sites that are most suitable for the development of a Small Craft Harbour or associated marine and land infrastructure.</a:t>
            </a:r>
          </a:p>
          <a:p>
            <a:pPr marL="457195" lvl="1" indent="0" algn="just">
              <a:buNone/>
            </a:pPr>
            <a:endParaRPr lang="en-US" sz="2900" dirty="0"/>
          </a:p>
          <a:p>
            <a:pPr lvl="1" algn="just"/>
            <a:r>
              <a:rPr lang="en-US" sz="2900" dirty="0"/>
              <a:t>The MCA tool was developed in consultation with the DPWI and ISA where the following was in principle agreed upon:</a:t>
            </a:r>
          </a:p>
          <a:p>
            <a:pPr lvl="2" algn="just"/>
            <a:r>
              <a:rPr lang="en-US" sz="2600" dirty="0"/>
              <a:t>Sufficient criteria and sub-criteria</a:t>
            </a:r>
          </a:p>
          <a:p>
            <a:pPr lvl="2" algn="just"/>
            <a:r>
              <a:rPr lang="en-US" sz="2600" dirty="0"/>
              <a:t>Fair scoring scales across provinces</a:t>
            </a:r>
          </a:p>
          <a:p>
            <a:pPr lvl="2" algn="just"/>
            <a:r>
              <a:rPr lang="en-US" sz="2600" dirty="0"/>
              <a:t>Weighting of various criteria</a:t>
            </a:r>
          </a:p>
          <a:p>
            <a:pPr marL="914392" lvl="2" indent="0" algn="just">
              <a:buNone/>
            </a:pPr>
            <a:endParaRPr lang="en-US" sz="2500" dirty="0"/>
          </a:p>
          <a:p>
            <a:pPr lvl="1" algn="just"/>
            <a:r>
              <a:rPr lang="en-US" sz="2900" dirty="0"/>
              <a:t>Prior to completing the MCA, all of the candidate sites were required to pass the Gate 1 Review, which tested the sites’ suitability for development based on 3 critical criteria:</a:t>
            </a:r>
          </a:p>
          <a:p>
            <a:pPr lvl="2" algn="just"/>
            <a:r>
              <a:rPr lang="en-US" sz="2600" dirty="0"/>
              <a:t>No-go Development Areas</a:t>
            </a:r>
          </a:p>
          <a:p>
            <a:pPr lvl="2" algn="just"/>
            <a:r>
              <a:rPr lang="en-US" sz="2600" dirty="0"/>
              <a:t>Land Availability for Investment</a:t>
            </a:r>
          </a:p>
          <a:p>
            <a:pPr lvl="2" algn="just"/>
            <a:r>
              <a:rPr lang="en-US" sz="2600" dirty="0"/>
              <a:t>Bulk Infrastructure Availability</a:t>
            </a:r>
          </a:p>
        </p:txBody>
      </p:sp>
    </p:spTree>
    <p:extLst>
      <p:ext uri="{BB962C8B-B14F-4D97-AF65-F5344CB8AC3E}">
        <p14:creationId xmlns:p14="http://schemas.microsoft.com/office/powerpoint/2010/main" val="621017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88B901-4B89-400A-9326-FD413AFBC764}" type="slidenum">
              <a:rPr lang="en-US" smtClean="0"/>
              <a:pPr/>
              <a:t>13</a:t>
            </a:fld>
            <a:endParaRPr lang="en-US" dirty="0"/>
          </a:p>
        </p:txBody>
      </p:sp>
      <p:sp>
        <p:nvSpPr>
          <p:cNvPr id="5" name="Title 4"/>
          <p:cNvSpPr>
            <a:spLocks noGrp="1"/>
          </p:cNvSpPr>
          <p:nvPr>
            <p:ph type="title"/>
          </p:nvPr>
        </p:nvSpPr>
        <p:spPr>
          <a:xfrm>
            <a:off x="183776" y="152400"/>
            <a:ext cx="12039600" cy="990600"/>
          </a:xfrm>
        </p:spPr>
        <p:txBody>
          <a:bodyPr>
            <a:noAutofit/>
          </a:bodyPr>
          <a:lstStyle/>
          <a:p>
            <a:pPr lvl="0"/>
            <a:r>
              <a:rPr lang="en-ZA" sz="2600" b="1" dirty="0">
                <a:solidFill>
                  <a:schemeClr val="bg1"/>
                </a:solidFill>
              </a:rPr>
              <a:t>2. MARINE INFRASTRUCTURE DEVELOPMENT: </a:t>
            </a:r>
            <a:br>
              <a:rPr lang="en-ZA" sz="2600" b="1" dirty="0">
                <a:solidFill>
                  <a:schemeClr val="bg1"/>
                </a:solidFill>
              </a:rPr>
            </a:br>
            <a:r>
              <a:rPr lang="en-ZA" sz="2600" b="1" dirty="0">
                <a:solidFill>
                  <a:schemeClr val="bg1"/>
                </a:solidFill>
              </a:rPr>
              <a:t>    DEVELOPMENT OF NEW HARBOURS – TIER 2 HARBOURS </a:t>
            </a:r>
          </a:p>
        </p:txBody>
      </p:sp>
      <p:sp>
        <p:nvSpPr>
          <p:cNvPr id="6" name="Content Placeholder 5"/>
          <p:cNvSpPr>
            <a:spLocks noGrp="1"/>
          </p:cNvSpPr>
          <p:nvPr>
            <p:ph idx="1"/>
          </p:nvPr>
        </p:nvSpPr>
        <p:spPr>
          <a:xfrm>
            <a:off x="206189" y="1176759"/>
            <a:ext cx="11779624" cy="4525963"/>
          </a:xfrm>
        </p:spPr>
        <p:txBody>
          <a:bodyPr/>
          <a:lstStyle/>
          <a:p>
            <a:r>
              <a:rPr lang="en-ZA" dirty="0"/>
              <a:t>NORTHER CAPE MCA PROCESS:</a:t>
            </a:r>
          </a:p>
          <a:p>
            <a:pPr marL="0" indent="0">
              <a:buNone/>
            </a:pPr>
            <a:r>
              <a:rPr lang="en-ZA" sz="2400" dirty="0"/>
              <a:t>The two (2) sites in the NC both passed the first gate within the MCA process as they did not fall within the identified high risk criteria: </a:t>
            </a:r>
          </a:p>
          <a:p>
            <a:pPr marL="0" indent="0">
              <a:buNone/>
            </a:pPr>
            <a:endParaRPr lang="en-ZA" sz="2400" dirty="0"/>
          </a:p>
        </p:txBody>
      </p:sp>
      <p:pic>
        <p:nvPicPr>
          <p:cNvPr id="2" name="Picture 1"/>
          <p:cNvPicPr>
            <a:picLocks noChangeAspect="1"/>
          </p:cNvPicPr>
          <p:nvPr/>
        </p:nvPicPr>
        <p:blipFill>
          <a:blip r:embed="rId3"/>
          <a:stretch>
            <a:fillRect/>
          </a:stretch>
        </p:blipFill>
        <p:spPr>
          <a:xfrm>
            <a:off x="178957" y="2720709"/>
            <a:ext cx="11806856" cy="4000772"/>
          </a:xfrm>
          <a:prstGeom prst="rect">
            <a:avLst/>
          </a:prstGeom>
        </p:spPr>
      </p:pic>
    </p:spTree>
    <p:extLst>
      <p:ext uri="{BB962C8B-B14F-4D97-AF65-F5344CB8AC3E}">
        <p14:creationId xmlns:p14="http://schemas.microsoft.com/office/powerpoint/2010/main" val="2373737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88B901-4B89-400A-9326-FD413AFBC764}" type="slidenum">
              <a:rPr lang="en-US" smtClean="0"/>
              <a:pPr/>
              <a:t>14</a:t>
            </a:fld>
            <a:endParaRPr lang="en-US" dirty="0"/>
          </a:p>
        </p:txBody>
      </p:sp>
      <p:sp>
        <p:nvSpPr>
          <p:cNvPr id="5" name="Title 4"/>
          <p:cNvSpPr>
            <a:spLocks noGrp="1"/>
          </p:cNvSpPr>
          <p:nvPr>
            <p:ph type="title"/>
          </p:nvPr>
        </p:nvSpPr>
        <p:spPr>
          <a:xfrm>
            <a:off x="183776" y="152400"/>
            <a:ext cx="12039600" cy="990600"/>
          </a:xfrm>
        </p:spPr>
        <p:txBody>
          <a:bodyPr>
            <a:noAutofit/>
          </a:bodyPr>
          <a:lstStyle/>
          <a:p>
            <a:pPr lvl="0"/>
            <a:r>
              <a:rPr lang="en-ZA" sz="2600" b="1" dirty="0">
                <a:solidFill>
                  <a:schemeClr val="bg1"/>
                </a:solidFill>
              </a:rPr>
              <a:t>2. MARINE INFRASTRUCTURE DEVELOPMENT: </a:t>
            </a:r>
            <a:br>
              <a:rPr lang="en-ZA" sz="2600" b="1" dirty="0">
                <a:solidFill>
                  <a:schemeClr val="bg1"/>
                </a:solidFill>
              </a:rPr>
            </a:br>
            <a:r>
              <a:rPr lang="en-ZA" sz="2600" b="1" dirty="0">
                <a:solidFill>
                  <a:schemeClr val="bg1"/>
                </a:solidFill>
              </a:rPr>
              <a:t>    DEVELOPMENT OF NEW HARBOURS – TIER 2 HARBOURS </a:t>
            </a:r>
          </a:p>
        </p:txBody>
      </p:sp>
      <p:sp>
        <p:nvSpPr>
          <p:cNvPr id="6" name="Content Placeholder 5"/>
          <p:cNvSpPr>
            <a:spLocks noGrp="1"/>
          </p:cNvSpPr>
          <p:nvPr>
            <p:ph idx="1"/>
          </p:nvPr>
        </p:nvSpPr>
        <p:spPr>
          <a:xfrm>
            <a:off x="183776" y="1295400"/>
            <a:ext cx="11779624" cy="4525963"/>
          </a:xfrm>
        </p:spPr>
        <p:txBody>
          <a:bodyPr/>
          <a:lstStyle/>
          <a:p>
            <a:r>
              <a:rPr lang="en-ZA" dirty="0"/>
              <a:t>NORTHERN CAPE MCA PROCESS::</a:t>
            </a:r>
          </a:p>
          <a:p>
            <a:pPr marL="0" indent="0">
              <a:buNone/>
            </a:pPr>
            <a:r>
              <a:rPr lang="en-ZA" sz="2400" dirty="0"/>
              <a:t>Northern Cape only had two (2) sites of which both passed the first gate of the MCA process and the outcome has been illustrated below against the various criteria for prioritisation: </a:t>
            </a:r>
          </a:p>
          <a:p>
            <a:pPr marL="0" indent="0">
              <a:buNone/>
            </a:pPr>
            <a:endParaRPr lang="en-ZA" sz="2400" dirty="0"/>
          </a:p>
        </p:txBody>
      </p:sp>
      <p:graphicFrame>
        <p:nvGraphicFramePr>
          <p:cNvPr id="8" name="Table 7"/>
          <p:cNvGraphicFramePr>
            <a:graphicFrameLocks noGrp="1"/>
          </p:cNvGraphicFramePr>
          <p:nvPr>
            <p:extLst>
              <p:ext uri="{D42A27DB-BD31-4B8C-83A1-F6EECF244321}">
                <p14:modId xmlns:p14="http://schemas.microsoft.com/office/powerpoint/2010/main" val="4159308052"/>
              </p:ext>
            </p:extLst>
          </p:nvPr>
        </p:nvGraphicFramePr>
        <p:xfrm>
          <a:off x="149052" y="3200400"/>
          <a:ext cx="2822748" cy="2057400"/>
        </p:xfrm>
        <a:graphic>
          <a:graphicData uri="http://schemas.openxmlformats.org/drawingml/2006/table">
            <a:tbl>
              <a:tblPr firstRow="1" bandRow="1">
                <a:tableStyleId>{00A15C55-8517-42AA-B614-E9B94910E393}</a:tableStyleId>
              </a:tblPr>
              <a:tblGrid>
                <a:gridCol w="329931">
                  <a:extLst>
                    <a:ext uri="{9D8B030D-6E8A-4147-A177-3AD203B41FA5}">
                      <a16:colId xmlns:a16="http://schemas.microsoft.com/office/drawing/2014/main" val="20000"/>
                    </a:ext>
                  </a:extLst>
                </a:gridCol>
                <a:gridCol w="1578417">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685800">
                <a:tc>
                  <a:txBody>
                    <a:bodyPr/>
                    <a:lstStyle/>
                    <a:p>
                      <a:pPr algn="ctr"/>
                      <a:r>
                        <a:rPr lang="en-ZA" sz="2000" dirty="0"/>
                        <a:t>#</a:t>
                      </a:r>
                    </a:p>
                  </a:txBody>
                  <a:tcPr anchor="ctr"/>
                </a:tc>
                <a:tc>
                  <a:txBody>
                    <a:bodyPr/>
                    <a:lstStyle/>
                    <a:p>
                      <a:pPr algn="ctr"/>
                      <a:r>
                        <a:rPr lang="en-ZA" sz="2000" dirty="0"/>
                        <a:t>SITE</a:t>
                      </a:r>
                    </a:p>
                  </a:txBody>
                  <a:tcPr anchor="ctr"/>
                </a:tc>
                <a:tc>
                  <a:txBody>
                    <a:bodyPr/>
                    <a:lstStyle/>
                    <a:p>
                      <a:pPr algn="ctr"/>
                      <a:r>
                        <a:rPr lang="en-ZA" sz="2000" dirty="0"/>
                        <a:t>SCORE</a:t>
                      </a:r>
                    </a:p>
                  </a:txBody>
                  <a:tcPr anchor="ctr"/>
                </a:tc>
                <a:extLst>
                  <a:ext uri="{0D108BD9-81ED-4DB2-BD59-A6C34878D82A}">
                    <a16:rowId xmlns:a16="http://schemas.microsoft.com/office/drawing/2014/main" val="10000"/>
                  </a:ext>
                </a:extLst>
              </a:tr>
              <a:tr h="685800">
                <a:tc>
                  <a:txBody>
                    <a:bodyPr/>
                    <a:lstStyle/>
                    <a:p>
                      <a:r>
                        <a:rPr lang="en-ZA" sz="1800" dirty="0"/>
                        <a:t>1</a:t>
                      </a:r>
                    </a:p>
                  </a:txBody>
                  <a:tcPr anchor="ctr"/>
                </a:tc>
                <a:tc>
                  <a:txBody>
                    <a:bodyPr/>
                    <a:lstStyle/>
                    <a:p>
                      <a:pPr marL="0" marR="0" lvl="0" indent="0" algn="l" defTabSz="914391" rtl="0" eaLnBrk="1" fontAlgn="auto" latinLnBrk="0" hangingPunct="1">
                        <a:lnSpc>
                          <a:spcPct val="100000"/>
                        </a:lnSpc>
                        <a:spcBef>
                          <a:spcPts val="0"/>
                        </a:spcBef>
                        <a:spcAft>
                          <a:spcPts val="0"/>
                        </a:spcAft>
                        <a:buClrTx/>
                        <a:buSzTx/>
                        <a:buFontTx/>
                        <a:buNone/>
                        <a:tabLst/>
                        <a:defRPr/>
                      </a:pPr>
                      <a:r>
                        <a:rPr lang="en-ZA" sz="1800" dirty="0" err="1"/>
                        <a:t>Hondeklipbaai</a:t>
                      </a:r>
                      <a:endParaRPr lang="en-ZA" sz="1800" dirty="0"/>
                    </a:p>
                  </a:txBody>
                  <a:tcPr anchor="ctr"/>
                </a:tc>
                <a:tc>
                  <a:txBody>
                    <a:bodyPr/>
                    <a:lstStyle/>
                    <a:p>
                      <a:pPr algn="ctr"/>
                      <a:r>
                        <a:rPr lang="en-US" sz="1800" dirty="0"/>
                        <a:t>6</a:t>
                      </a:r>
                      <a:r>
                        <a:rPr lang="en-ZA" sz="1800" dirty="0"/>
                        <a:t>5%</a:t>
                      </a:r>
                    </a:p>
                  </a:txBody>
                  <a:tcPr anchor="ctr"/>
                </a:tc>
                <a:extLst>
                  <a:ext uri="{0D108BD9-81ED-4DB2-BD59-A6C34878D82A}">
                    <a16:rowId xmlns:a16="http://schemas.microsoft.com/office/drawing/2014/main" val="10001"/>
                  </a:ext>
                </a:extLst>
              </a:tr>
              <a:tr h="685800">
                <a:tc>
                  <a:txBody>
                    <a:bodyPr/>
                    <a:lstStyle/>
                    <a:p>
                      <a:r>
                        <a:rPr lang="en-ZA" sz="1800" dirty="0"/>
                        <a:t>2</a:t>
                      </a:r>
                    </a:p>
                  </a:txBody>
                  <a:tcPr anchor="ctr"/>
                </a:tc>
                <a:tc>
                  <a:txBody>
                    <a:bodyPr/>
                    <a:lstStyle/>
                    <a:p>
                      <a:r>
                        <a:rPr lang="en-ZA" sz="1800" dirty="0" err="1"/>
                        <a:t>Kleinsee</a:t>
                      </a:r>
                      <a:endParaRPr lang="en-ZA" sz="1800" dirty="0"/>
                    </a:p>
                  </a:txBody>
                  <a:tcPr anchor="ctr"/>
                </a:tc>
                <a:tc>
                  <a:txBody>
                    <a:bodyPr/>
                    <a:lstStyle/>
                    <a:p>
                      <a:pPr algn="ctr"/>
                      <a:r>
                        <a:rPr lang="en-US" sz="1800" dirty="0"/>
                        <a:t>4</a:t>
                      </a:r>
                      <a:r>
                        <a:rPr lang="en-ZA" sz="1800" dirty="0"/>
                        <a:t>7%</a:t>
                      </a:r>
                    </a:p>
                  </a:txBody>
                  <a:tcPr anchor="ctr"/>
                </a:tc>
                <a:extLst>
                  <a:ext uri="{0D108BD9-81ED-4DB2-BD59-A6C34878D82A}">
                    <a16:rowId xmlns:a16="http://schemas.microsoft.com/office/drawing/2014/main" val="10002"/>
                  </a:ext>
                </a:extLst>
              </a:tr>
            </a:tbl>
          </a:graphicData>
        </a:graphic>
      </p:graphicFrame>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4200" y="2825575"/>
            <a:ext cx="8458202" cy="3928365"/>
          </a:xfrm>
          <a:prstGeom prst="rect">
            <a:avLst/>
          </a:prstGeom>
        </p:spPr>
      </p:pic>
    </p:spTree>
    <p:extLst>
      <p:ext uri="{BB962C8B-B14F-4D97-AF65-F5344CB8AC3E}">
        <p14:creationId xmlns:p14="http://schemas.microsoft.com/office/powerpoint/2010/main" val="3157775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88B901-4B89-400A-9326-FD413AFBC764}" type="slidenum">
              <a:rPr lang="en-US" smtClean="0"/>
              <a:pPr/>
              <a:t>15</a:t>
            </a:fld>
            <a:endParaRPr lang="en-US" dirty="0"/>
          </a:p>
        </p:txBody>
      </p:sp>
      <p:sp>
        <p:nvSpPr>
          <p:cNvPr id="5" name="Title 4"/>
          <p:cNvSpPr>
            <a:spLocks noGrp="1"/>
          </p:cNvSpPr>
          <p:nvPr>
            <p:ph type="title"/>
          </p:nvPr>
        </p:nvSpPr>
        <p:spPr>
          <a:xfrm>
            <a:off x="183776" y="152400"/>
            <a:ext cx="12039600" cy="990600"/>
          </a:xfrm>
        </p:spPr>
        <p:txBody>
          <a:bodyPr>
            <a:noAutofit/>
          </a:bodyPr>
          <a:lstStyle/>
          <a:p>
            <a:pPr lvl="0"/>
            <a:r>
              <a:rPr lang="en-ZA" sz="2600" b="1" dirty="0">
                <a:solidFill>
                  <a:schemeClr val="bg1"/>
                </a:solidFill>
              </a:rPr>
              <a:t>2. MARINE INFRASTRUCTURE DEVELOPMENT: </a:t>
            </a:r>
            <a:br>
              <a:rPr lang="en-ZA" sz="2600" b="1" dirty="0">
                <a:solidFill>
                  <a:schemeClr val="bg1"/>
                </a:solidFill>
              </a:rPr>
            </a:br>
            <a:r>
              <a:rPr lang="en-ZA" sz="2600" b="1" dirty="0">
                <a:solidFill>
                  <a:schemeClr val="bg1"/>
                </a:solidFill>
              </a:rPr>
              <a:t>    DEVELOPMENT OF NEW HARBOURS – TIER 2 HARBOURS</a:t>
            </a:r>
          </a:p>
        </p:txBody>
      </p:sp>
      <p:sp>
        <p:nvSpPr>
          <p:cNvPr id="2" name="Content Placeholder 1"/>
          <p:cNvSpPr>
            <a:spLocks noGrp="1"/>
          </p:cNvSpPr>
          <p:nvPr>
            <p:ph idx="1"/>
          </p:nvPr>
        </p:nvSpPr>
        <p:spPr>
          <a:xfrm>
            <a:off x="183776" y="1219334"/>
            <a:ext cx="11722260" cy="5334000"/>
          </a:xfrm>
        </p:spPr>
        <p:txBody>
          <a:bodyPr>
            <a:normAutofit/>
          </a:bodyPr>
          <a:lstStyle/>
          <a:p>
            <a:pPr algn="just"/>
            <a:r>
              <a:rPr lang="en-US" sz="2400" b="1" dirty="0"/>
              <a:t>Next Steps and Way Forward:</a:t>
            </a:r>
            <a:endParaRPr lang="en-US" sz="2400" dirty="0"/>
          </a:p>
          <a:p>
            <a:pPr lvl="1" algn="just"/>
            <a:r>
              <a:rPr lang="en-US" sz="2000" dirty="0"/>
              <a:t>The proposed site for progression into the next phase of SEDF development under the Tier 2 harbours for the Northern Cape is </a:t>
            </a:r>
            <a:r>
              <a:rPr lang="en-US" sz="2000" dirty="0" err="1"/>
              <a:t>Hondeklipbaai</a:t>
            </a:r>
            <a:r>
              <a:rPr lang="en-US" sz="2000" dirty="0"/>
              <a:t> with the following options analysis as a </a:t>
            </a:r>
            <a:r>
              <a:rPr lang="en-US" sz="2000" b="1" i="1" dirty="0"/>
              <a:t>phased development</a:t>
            </a:r>
            <a:r>
              <a:rPr lang="en-US" sz="2000" dirty="0"/>
              <a:t>:</a:t>
            </a:r>
          </a:p>
          <a:p>
            <a:pPr lvl="1" algn="just"/>
            <a:endParaRPr lang="en-US" dirty="0"/>
          </a:p>
          <a:p>
            <a:pPr marL="0" indent="0">
              <a:buNone/>
            </a:pPr>
            <a:endParaRPr lang="en-ZA" sz="2800" dirty="0"/>
          </a:p>
        </p:txBody>
      </p:sp>
      <p:pic>
        <p:nvPicPr>
          <p:cNvPr id="8" name="Picture 7">
            <a:extLst>
              <a:ext uri="{FF2B5EF4-FFF2-40B4-BE49-F238E27FC236}">
                <a16:creationId xmlns:a16="http://schemas.microsoft.com/office/drawing/2014/main" id="{9BBCE096-17BD-1778-BB35-D24D7733822A}"/>
              </a:ext>
            </a:extLst>
          </p:cNvPr>
          <p:cNvPicPr>
            <a:picLocks noChangeAspect="1"/>
          </p:cNvPicPr>
          <p:nvPr/>
        </p:nvPicPr>
        <p:blipFill>
          <a:blip r:embed="rId3"/>
          <a:stretch>
            <a:fillRect/>
          </a:stretch>
        </p:blipFill>
        <p:spPr>
          <a:xfrm>
            <a:off x="1338179" y="2387716"/>
            <a:ext cx="9515641" cy="4333765"/>
          </a:xfrm>
          <a:prstGeom prst="rect">
            <a:avLst/>
          </a:prstGeom>
        </p:spPr>
      </p:pic>
    </p:spTree>
    <p:extLst>
      <p:ext uri="{BB962C8B-B14F-4D97-AF65-F5344CB8AC3E}">
        <p14:creationId xmlns:p14="http://schemas.microsoft.com/office/powerpoint/2010/main" val="3659296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88B901-4B89-400A-9326-FD413AFBC764}" type="slidenum">
              <a:rPr lang="en-US" smtClean="0"/>
              <a:pPr/>
              <a:t>16</a:t>
            </a:fld>
            <a:endParaRPr lang="en-US" dirty="0"/>
          </a:p>
        </p:txBody>
      </p:sp>
      <p:sp>
        <p:nvSpPr>
          <p:cNvPr id="5" name="Title 4"/>
          <p:cNvSpPr>
            <a:spLocks noGrp="1"/>
          </p:cNvSpPr>
          <p:nvPr>
            <p:ph type="title"/>
          </p:nvPr>
        </p:nvSpPr>
        <p:spPr>
          <a:xfrm>
            <a:off x="183776" y="152400"/>
            <a:ext cx="12039600" cy="990600"/>
          </a:xfrm>
        </p:spPr>
        <p:txBody>
          <a:bodyPr>
            <a:noAutofit/>
          </a:bodyPr>
          <a:lstStyle/>
          <a:p>
            <a:pPr lvl="0"/>
            <a:r>
              <a:rPr lang="en-ZA" sz="2600" b="1" dirty="0">
                <a:solidFill>
                  <a:schemeClr val="bg1"/>
                </a:solidFill>
              </a:rPr>
              <a:t>2. MARINE INFRASTRUCTURE DEVELOPMENT: </a:t>
            </a:r>
            <a:br>
              <a:rPr lang="en-ZA" sz="2600" b="1" dirty="0">
                <a:solidFill>
                  <a:schemeClr val="bg1"/>
                </a:solidFill>
              </a:rPr>
            </a:br>
            <a:r>
              <a:rPr lang="en-ZA" sz="2600" b="1" dirty="0">
                <a:solidFill>
                  <a:schemeClr val="bg1"/>
                </a:solidFill>
              </a:rPr>
              <a:t>    DEVELOPMENT OF NEW HARBOURS – TIER 2 HARBOURS</a:t>
            </a:r>
          </a:p>
        </p:txBody>
      </p:sp>
      <p:sp>
        <p:nvSpPr>
          <p:cNvPr id="2" name="Content Placeholder 1"/>
          <p:cNvSpPr>
            <a:spLocks noGrp="1"/>
          </p:cNvSpPr>
          <p:nvPr>
            <p:ph idx="1"/>
          </p:nvPr>
        </p:nvSpPr>
        <p:spPr>
          <a:xfrm>
            <a:off x="183776" y="1219334"/>
            <a:ext cx="11722260" cy="5334000"/>
          </a:xfrm>
        </p:spPr>
        <p:txBody>
          <a:bodyPr>
            <a:normAutofit/>
          </a:bodyPr>
          <a:lstStyle/>
          <a:p>
            <a:pPr marL="457195" lvl="1" indent="0">
              <a:buNone/>
            </a:pPr>
            <a:endParaRPr lang="en-US" dirty="0"/>
          </a:p>
          <a:p>
            <a:pPr marL="0" indent="0">
              <a:buNone/>
            </a:pPr>
            <a:endParaRPr lang="en-ZA" sz="2800" dirty="0"/>
          </a:p>
        </p:txBody>
      </p:sp>
      <p:pic>
        <p:nvPicPr>
          <p:cNvPr id="7" name="Picture 6">
            <a:extLst>
              <a:ext uri="{FF2B5EF4-FFF2-40B4-BE49-F238E27FC236}">
                <a16:creationId xmlns:a16="http://schemas.microsoft.com/office/drawing/2014/main" id="{78588287-E0EE-1972-AE2A-125411C94FDE}"/>
              </a:ext>
            </a:extLst>
          </p:cNvPr>
          <p:cNvPicPr>
            <a:picLocks noChangeAspect="1"/>
          </p:cNvPicPr>
          <p:nvPr/>
        </p:nvPicPr>
        <p:blipFill>
          <a:blip r:embed="rId3"/>
          <a:stretch>
            <a:fillRect/>
          </a:stretch>
        </p:blipFill>
        <p:spPr>
          <a:xfrm>
            <a:off x="1270001" y="1777486"/>
            <a:ext cx="8890000" cy="4965285"/>
          </a:xfrm>
          <a:prstGeom prst="rect">
            <a:avLst/>
          </a:prstGeom>
        </p:spPr>
      </p:pic>
      <p:sp>
        <p:nvSpPr>
          <p:cNvPr id="9" name="TextBox 8">
            <a:extLst>
              <a:ext uri="{FF2B5EF4-FFF2-40B4-BE49-F238E27FC236}">
                <a16:creationId xmlns:a16="http://schemas.microsoft.com/office/drawing/2014/main" id="{8B13B122-C939-3B0E-C0F6-13DCD96F437A}"/>
              </a:ext>
            </a:extLst>
          </p:cNvPr>
          <p:cNvSpPr txBox="1"/>
          <p:nvPr/>
        </p:nvSpPr>
        <p:spPr>
          <a:xfrm>
            <a:off x="183776" y="1295400"/>
            <a:ext cx="11610807" cy="461665"/>
          </a:xfrm>
          <a:prstGeom prst="rect">
            <a:avLst/>
          </a:prstGeom>
          <a:noFill/>
        </p:spPr>
        <p:txBody>
          <a:bodyPr wrap="none" rtlCol="0">
            <a:spAutoFit/>
          </a:bodyPr>
          <a:lstStyle/>
          <a:p>
            <a:r>
              <a:rPr lang="en-ZA" sz="2400" dirty="0"/>
              <a:t>Proposed site location for </a:t>
            </a:r>
            <a:r>
              <a:rPr lang="en-ZA" sz="2400" dirty="0" err="1"/>
              <a:t>Hondeklipbaai</a:t>
            </a:r>
            <a:r>
              <a:rPr lang="en-ZA" sz="2400" dirty="0"/>
              <a:t> in line with the </a:t>
            </a:r>
            <a:r>
              <a:rPr lang="en-ZA" sz="2400" dirty="0" err="1"/>
              <a:t>Kamiesberg</a:t>
            </a:r>
            <a:r>
              <a:rPr lang="en-ZA" sz="2400" dirty="0"/>
              <a:t> Local Municipality IDP:</a:t>
            </a:r>
          </a:p>
        </p:txBody>
      </p:sp>
    </p:spTree>
    <p:extLst>
      <p:ext uri="{BB962C8B-B14F-4D97-AF65-F5344CB8AC3E}">
        <p14:creationId xmlns:p14="http://schemas.microsoft.com/office/powerpoint/2010/main" val="3044291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Striped Right Arrow 1"/>
          <p:cNvSpPr/>
          <p:nvPr/>
        </p:nvSpPr>
        <p:spPr>
          <a:xfrm rot="20308817">
            <a:off x="1494226" y="2916913"/>
            <a:ext cx="9816945" cy="2949971"/>
          </a:xfrm>
          <a:prstGeom prst="stripedRightArrow">
            <a:avLst>
              <a:gd name="adj1" fmla="val 37755"/>
              <a:gd name="adj2" fmla="val 46273"/>
            </a:avLst>
          </a:prstGeom>
          <a:solidFill>
            <a:srgbClr val="92D050">
              <a:alpha val="13000"/>
            </a:srgbClr>
          </a:solidFill>
          <a:ln w="12700">
            <a:solidFill>
              <a:srgbClr val="00B05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 name="Slide Number Placeholder 3"/>
          <p:cNvSpPr>
            <a:spLocks noGrp="1"/>
          </p:cNvSpPr>
          <p:nvPr>
            <p:ph type="sldNum" sz="quarter" idx="12"/>
          </p:nvPr>
        </p:nvSpPr>
        <p:spPr/>
        <p:txBody>
          <a:bodyPr/>
          <a:lstStyle/>
          <a:p>
            <a:fld id="{6D88B901-4B89-400A-9326-FD413AFBC764}" type="slidenum">
              <a:rPr lang="en-US" smtClean="0"/>
              <a:pPr/>
              <a:t>17</a:t>
            </a:fld>
            <a:endParaRPr lang="en-US" dirty="0"/>
          </a:p>
        </p:txBody>
      </p:sp>
      <p:sp>
        <p:nvSpPr>
          <p:cNvPr id="5" name="Title 4"/>
          <p:cNvSpPr>
            <a:spLocks noGrp="1"/>
          </p:cNvSpPr>
          <p:nvPr>
            <p:ph type="title"/>
          </p:nvPr>
        </p:nvSpPr>
        <p:spPr>
          <a:xfrm>
            <a:off x="183776" y="152400"/>
            <a:ext cx="12039600" cy="990600"/>
          </a:xfrm>
        </p:spPr>
        <p:txBody>
          <a:bodyPr>
            <a:noAutofit/>
          </a:bodyPr>
          <a:lstStyle/>
          <a:p>
            <a:pPr lvl="0"/>
            <a:r>
              <a:rPr lang="en-ZA" sz="2600" b="1" dirty="0">
                <a:solidFill>
                  <a:schemeClr val="bg1"/>
                </a:solidFill>
              </a:rPr>
              <a:t>3. RECOMMENDATIONS AND WAY FORWARD</a:t>
            </a:r>
          </a:p>
        </p:txBody>
      </p:sp>
      <p:sp>
        <p:nvSpPr>
          <p:cNvPr id="9" name="Content Placeholder 2"/>
          <p:cNvSpPr>
            <a:spLocks noGrp="1"/>
          </p:cNvSpPr>
          <p:nvPr>
            <p:ph idx="1"/>
          </p:nvPr>
        </p:nvSpPr>
        <p:spPr>
          <a:xfrm>
            <a:off x="244289" y="1676400"/>
            <a:ext cx="11703424" cy="4419601"/>
          </a:xfrm>
          <a:ln>
            <a:noFill/>
          </a:ln>
        </p:spPr>
        <p:txBody>
          <a:bodyPr>
            <a:noAutofit/>
          </a:bodyPr>
          <a:lstStyle/>
          <a:p>
            <a:pPr marL="0" indent="0" algn="just">
              <a:lnSpc>
                <a:spcPct val="90000"/>
              </a:lnSpc>
              <a:spcBef>
                <a:spcPts val="200"/>
              </a:spcBef>
              <a:buNone/>
            </a:pPr>
            <a:r>
              <a:rPr lang="en-ZA" sz="2900" dirty="0"/>
              <a:t>For the Northern Cape Oceans Economy to note the implementation plan and progress report on the parallel process for the development of new small harbours in the Northern Cape Province:</a:t>
            </a:r>
          </a:p>
          <a:p>
            <a:pPr marL="0" indent="0" algn="just">
              <a:lnSpc>
                <a:spcPct val="90000"/>
              </a:lnSpc>
              <a:spcBef>
                <a:spcPts val="200"/>
              </a:spcBef>
              <a:buNone/>
            </a:pPr>
            <a:endParaRPr lang="en-ZA" sz="2900" dirty="0"/>
          </a:p>
          <a:p>
            <a:pPr marL="914395" lvl="1" indent="-457200" algn="just">
              <a:lnSpc>
                <a:spcPct val="90000"/>
              </a:lnSpc>
              <a:spcBef>
                <a:spcPts val="200"/>
              </a:spcBef>
              <a:buFont typeface="+mj-lt"/>
              <a:buAutoNum type="alphaLcPeriod"/>
            </a:pPr>
            <a:r>
              <a:rPr lang="en-ZA" dirty="0"/>
              <a:t>The progress made with regards to the development of the SEDF for Port </a:t>
            </a:r>
            <a:r>
              <a:rPr lang="en-ZA" dirty="0" err="1"/>
              <a:t>Nolloth</a:t>
            </a:r>
            <a:r>
              <a:rPr lang="en-ZA" dirty="0"/>
              <a:t> as the Tier 1 Harbour site in the Eastern Cape; and</a:t>
            </a:r>
            <a:endParaRPr lang="en-US" dirty="0"/>
          </a:p>
          <a:p>
            <a:pPr marL="914395" lvl="1" indent="-457200" algn="just">
              <a:lnSpc>
                <a:spcPct val="90000"/>
              </a:lnSpc>
              <a:spcBef>
                <a:spcPts val="200"/>
              </a:spcBef>
              <a:buFont typeface="+mj-lt"/>
              <a:buAutoNum type="alphaLcPeriod"/>
            </a:pPr>
            <a:r>
              <a:rPr lang="en-US" dirty="0"/>
              <a:t>For the Ocean Economy Symposium to note the endorsement of  </a:t>
            </a:r>
            <a:r>
              <a:rPr lang="en-US" dirty="0" err="1"/>
              <a:t>Hondeklipbaai</a:t>
            </a:r>
            <a:r>
              <a:rPr lang="en-US" dirty="0"/>
              <a:t> as the site to progress to the next phase of SEDF development under the Tier 2 Small Harbours project for the Northern Cape.</a:t>
            </a:r>
            <a:endParaRPr lang="en-ZA" dirty="0"/>
          </a:p>
          <a:p>
            <a:pPr marL="0" indent="0" algn="just">
              <a:lnSpc>
                <a:spcPct val="90000"/>
              </a:lnSpc>
              <a:spcBef>
                <a:spcPts val="200"/>
              </a:spcBef>
              <a:buNone/>
            </a:pPr>
            <a:endParaRPr lang="en-ZA" sz="2900" dirty="0"/>
          </a:p>
        </p:txBody>
      </p:sp>
    </p:spTree>
    <p:extLst>
      <p:ext uri="{BB962C8B-B14F-4D97-AF65-F5344CB8AC3E}">
        <p14:creationId xmlns:p14="http://schemas.microsoft.com/office/powerpoint/2010/main" val="1478866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0"/>
            <a:ext cx="8763000" cy="1656000"/>
          </a:xfrm>
          <a:prstGeom prst="rect">
            <a:avLst/>
          </a:prstGeom>
          <a:solidFill>
            <a:schemeClr val="bg1"/>
          </a:solidFill>
        </p:spPr>
        <p:txBody>
          <a:bodyPr wrap="square" rtlCol="0">
            <a:spAutoFit/>
          </a:bodyPr>
          <a:lstStyle/>
          <a:p>
            <a:endParaRPr lang="en-ZA" dirty="0"/>
          </a:p>
        </p:txBody>
      </p:sp>
      <p:pic>
        <p:nvPicPr>
          <p:cNvPr id="6" name="Picture 2" descr="C:\Users\Nkululeko Mahlangu\Pictures\imagesCA0CNHJ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2286000"/>
            <a:ext cx="1511817" cy="200025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4"/>
          <p:cNvSpPr txBox="1">
            <a:spLocks/>
          </p:cNvSpPr>
          <p:nvPr/>
        </p:nvSpPr>
        <p:spPr>
          <a:xfrm>
            <a:off x="4800600" y="2133600"/>
            <a:ext cx="5486400" cy="2385268"/>
          </a:xfrm>
          <a:prstGeom prst="rect">
            <a:avLst/>
          </a:prstGeom>
        </p:spPr>
        <p:txBody>
          <a:bodyPr wrap="square">
            <a:spAutoFit/>
          </a:bodyPr>
          <a:lstStyle>
            <a:lvl1pPr marL="342897" indent="-342897" algn="l" defTabSz="9143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43" indent="-285748" algn="l" defTabSz="9143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9" indent="-228597" algn="l" defTabSz="91439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84"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80"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76"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1"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7"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3"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b="1" dirty="0">
                <a:solidFill>
                  <a:schemeClr val="tx2"/>
                </a:solidFill>
              </a:rPr>
              <a:t>National Department of Public Works and Infrastructure (DPWI)</a:t>
            </a:r>
          </a:p>
          <a:p>
            <a:pPr marL="0" indent="0">
              <a:buFont typeface="Arial" pitchFamily="34" charset="0"/>
              <a:buNone/>
            </a:pPr>
            <a:r>
              <a:rPr lang="en-US" sz="1400" b="1" dirty="0">
                <a:solidFill>
                  <a:schemeClr val="tx2"/>
                </a:solidFill>
              </a:rPr>
              <a:t>Head Office: Public Works</a:t>
            </a:r>
            <a:br>
              <a:rPr lang="en-US" sz="1400" dirty="0">
                <a:solidFill>
                  <a:schemeClr val="tx2"/>
                </a:solidFill>
              </a:rPr>
            </a:br>
            <a:r>
              <a:rPr lang="en-US" sz="1400" b="1" dirty="0">
                <a:solidFill>
                  <a:schemeClr val="tx2"/>
                </a:solidFill>
              </a:rPr>
              <a:t>CGO Building</a:t>
            </a:r>
            <a:br>
              <a:rPr lang="en-US" sz="1400" dirty="0">
                <a:solidFill>
                  <a:schemeClr val="tx2"/>
                </a:solidFill>
              </a:rPr>
            </a:br>
            <a:r>
              <a:rPr lang="en-US" sz="1400" b="1" dirty="0">
                <a:solidFill>
                  <a:schemeClr val="tx2"/>
                </a:solidFill>
              </a:rPr>
              <a:t>Cnr Bosman and Madiba</a:t>
            </a:r>
            <a:br>
              <a:rPr lang="en-US" sz="1400" dirty="0">
                <a:solidFill>
                  <a:schemeClr val="tx2"/>
                </a:solidFill>
              </a:rPr>
            </a:br>
            <a:r>
              <a:rPr lang="en-US" sz="1400" b="1" dirty="0">
                <a:solidFill>
                  <a:schemeClr val="tx2"/>
                </a:solidFill>
              </a:rPr>
              <a:t>Pretoria Central</a:t>
            </a:r>
            <a:br>
              <a:rPr lang="en-US" sz="1400" dirty="0">
                <a:solidFill>
                  <a:schemeClr val="tx2"/>
                </a:solidFill>
              </a:rPr>
            </a:br>
            <a:r>
              <a:rPr lang="en-US" sz="1400" b="1" dirty="0">
                <a:solidFill>
                  <a:schemeClr val="tx2"/>
                </a:solidFill>
              </a:rPr>
              <a:t>Private Bag</a:t>
            </a:r>
            <a:br>
              <a:rPr lang="en-US" sz="1400" dirty="0">
                <a:solidFill>
                  <a:schemeClr val="tx2"/>
                </a:solidFill>
              </a:rPr>
            </a:br>
            <a:r>
              <a:rPr lang="en-US" sz="1400" b="1" dirty="0">
                <a:solidFill>
                  <a:schemeClr val="tx2"/>
                </a:solidFill>
              </a:rPr>
              <a:t>X65</a:t>
            </a:r>
            <a:br>
              <a:rPr lang="en-US" sz="1400" dirty="0">
                <a:solidFill>
                  <a:schemeClr val="tx2"/>
                </a:solidFill>
              </a:rPr>
            </a:br>
            <a:r>
              <a:rPr lang="en-US" sz="1400" b="1" dirty="0">
                <a:solidFill>
                  <a:schemeClr val="tx2"/>
                </a:solidFill>
              </a:rPr>
              <a:t>Pretoria</a:t>
            </a:r>
            <a:br>
              <a:rPr lang="en-US" sz="1400" dirty="0">
                <a:solidFill>
                  <a:schemeClr val="tx2"/>
                </a:solidFill>
              </a:rPr>
            </a:br>
            <a:r>
              <a:rPr lang="en-US" sz="1400" b="1" dirty="0">
                <a:solidFill>
                  <a:schemeClr val="tx2"/>
                </a:solidFill>
              </a:rPr>
              <a:t>0001</a:t>
            </a:r>
          </a:p>
          <a:p>
            <a:pPr marL="0" indent="0">
              <a:buFont typeface="Arial" pitchFamily="34" charset="0"/>
              <a:buNone/>
            </a:pPr>
            <a:r>
              <a:rPr lang="en-US" sz="1400" b="1" dirty="0">
                <a:solidFill>
                  <a:schemeClr val="tx2"/>
                </a:solidFill>
              </a:rPr>
              <a:t>Website: </a:t>
            </a:r>
            <a:r>
              <a:rPr lang="en-US" sz="1400" b="1" dirty="0">
                <a:solidFill>
                  <a:schemeClr val="tx2"/>
                </a:solidFill>
                <a:hlinkClick r:id="rId4"/>
              </a:rPr>
              <a:t>http</a:t>
            </a:r>
            <a:r>
              <a:rPr lang="en-US" sz="1400" b="1" dirty="0">
                <a:solidFill>
                  <a:schemeClr val="bg2">
                    <a:lumMod val="75000"/>
                  </a:schemeClr>
                </a:solidFill>
                <a:hlinkClick r:id="rId4"/>
              </a:rPr>
              <a:t>://www.publicworks.gov.za</a:t>
            </a:r>
            <a:r>
              <a:rPr lang="en-US" sz="1400" b="1" dirty="0">
                <a:solidFill>
                  <a:schemeClr val="bg2">
                    <a:lumMod val="75000"/>
                  </a:schemeClr>
                </a:solidFill>
              </a:rPr>
              <a:t> </a:t>
            </a:r>
            <a:endParaRPr lang="en-US" sz="1400" dirty="0">
              <a:solidFill>
                <a:schemeClr val="bg2">
                  <a:lumMod val="75000"/>
                </a:schemeClr>
              </a:solidFill>
            </a:endParaRPr>
          </a:p>
        </p:txBody>
      </p:sp>
      <p:sp>
        <p:nvSpPr>
          <p:cNvPr id="10" name="Title 4"/>
          <p:cNvSpPr>
            <a:spLocks noGrp="1"/>
          </p:cNvSpPr>
          <p:nvPr>
            <p:ph type="title"/>
          </p:nvPr>
        </p:nvSpPr>
        <p:spPr>
          <a:xfrm>
            <a:off x="0" y="152400"/>
            <a:ext cx="12192000" cy="990600"/>
          </a:xfrm>
        </p:spPr>
        <p:txBody>
          <a:bodyPr>
            <a:normAutofit/>
          </a:bodyPr>
          <a:lstStyle/>
          <a:p>
            <a:r>
              <a:rPr lang="en-ZA" sz="3200" b="1" dirty="0">
                <a:solidFill>
                  <a:schemeClr val="bg1"/>
                </a:solidFill>
              </a:rPr>
              <a:t>END</a:t>
            </a: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7540" y="5181600"/>
            <a:ext cx="1537648" cy="1197935"/>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24800" y="5307303"/>
            <a:ext cx="3064157" cy="1005927"/>
          </a:xfrm>
          <a:prstGeom prst="rect">
            <a:avLst/>
          </a:prstGeom>
        </p:spPr>
      </p:pic>
      <p:pic>
        <p:nvPicPr>
          <p:cNvPr id="12" name="Picture 1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85800" y="5043515"/>
            <a:ext cx="3250471" cy="1269715"/>
          </a:xfrm>
          <a:prstGeom prst="rect">
            <a:avLst/>
          </a:prstGeom>
        </p:spPr>
      </p:pic>
    </p:spTree>
    <p:extLst>
      <p:ext uri="{BB962C8B-B14F-4D97-AF65-F5344CB8AC3E}">
        <p14:creationId xmlns:p14="http://schemas.microsoft.com/office/powerpoint/2010/main" val="3527954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88B901-4B89-400A-9326-FD413AFBC764}" type="slidenum">
              <a:rPr lang="en-US" smtClean="0"/>
              <a:pPr/>
              <a:t>2</a:t>
            </a:fld>
            <a:endParaRPr lang="en-US" dirty="0"/>
          </a:p>
        </p:txBody>
      </p:sp>
      <p:sp>
        <p:nvSpPr>
          <p:cNvPr id="5" name="Title 4"/>
          <p:cNvSpPr>
            <a:spLocks noGrp="1"/>
          </p:cNvSpPr>
          <p:nvPr>
            <p:ph type="title"/>
          </p:nvPr>
        </p:nvSpPr>
        <p:spPr>
          <a:xfrm>
            <a:off x="183776" y="152400"/>
            <a:ext cx="12039600" cy="990600"/>
          </a:xfrm>
        </p:spPr>
        <p:txBody>
          <a:bodyPr>
            <a:noAutofit/>
          </a:bodyPr>
          <a:lstStyle/>
          <a:p>
            <a:pPr lvl="0"/>
            <a:r>
              <a:rPr lang="en-ZA" sz="2600" b="1" dirty="0">
                <a:solidFill>
                  <a:schemeClr val="bg1"/>
                </a:solidFill>
              </a:rPr>
              <a:t>1. BACKGROUND TO THE DEVELOPMENT OF HARBOURS IN SA</a:t>
            </a:r>
          </a:p>
        </p:txBody>
      </p:sp>
      <p:sp>
        <p:nvSpPr>
          <p:cNvPr id="8" name="Content Placeholder 6"/>
          <p:cNvSpPr>
            <a:spLocks noGrp="1"/>
          </p:cNvSpPr>
          <p:nvPr>
            <p:ph idx="4294967295"/>
          </p:nvPr>
        </p:nvSpPr>
        <p:spPr>
          <a:xfrm>
            <a:off x="214256" y="1339530"/>
            <a:ext cx="11256579" cy="473269"/>
          </a:xfrm>
          <a:prstGeom prst="rect">
            <a:avLst/>
          </a:prstGeom>
        </p:spPr>
        <p:txBody>
          <a:bodyPr>
            <a:noAutofit/>
          </a:bodyPr>
          <a:lstStyle/>
          <a:p>
            <a:pPr marL="45720" indent="0" algn="just">
              <a:buNone/>
            </a:pPr>
            <a:r>
              <a:rPr lang="en-ZA" sz="2800" b="1" dirty="0"/>
              <a:t>BACKGROUND:</a:t>
            </a:r>
          </a:p>
        </p:txBody>
      </p:sp>
      <p:sp>
        <p:nvSpPr>
          <p:cNvPr id="2" name="Content Placeholder 1"/>
          <p:cNvSpPr>
            <a:spLocks noGrp="1"/>
          </p:cNvSpPr>
          <p:nvPr>
            <p:ph idx="1"/>
          </p:nvPr>
        </p:nvSpPr>
        <p:spPr>
          <a:xfrm>
            <a:off x="164283" y="1920874"/>
            <a:ext cx="11613773" cy="4708526"/>
          </a:xfrm>
        </p:spPr>
        <p:txBody>
          <a:bodyPr>
            <a:normAutofit fontScale="92500" lnSpcReduction="10000"/>
          </a:bodyPr>
          <a:lstStyle/>
          <a:p>
            <a:pPr marL="396875" indent="-285750" algn="just"/>
            <a:r>
              <a:rPr lang="en-GB" sz="2800" dirty="0"/>
              <a:t>Small Harbours Development classifies marine access points based on the some the below components:</a:t>
            </a:r>
          </a:p>
          <a:p>
            <a:pPr marL="1025521" lvl="1" indent="-514350" algn="just">
              <a:buFont typeface="+mj-lt"/>
              <a:buAutoNum type="alphaLcPeriod"/>
            </a:pPr>
            <a:r>
              <a:rPr lang="en-ZA" dirty="0"/>
              <a:t>Proclaimed Fishing Harbours with associated maritime infrastructure </a:t>
            </a:r>
          </a:p>
          <a:p>
            <a:pPr marL="1025521" lvl="1" indent="-514350" algn="just">
              <a:buFont typeface="+mj-lt"/>
              <a:buAutoNum type="alphaLcPeriod"/>
            </a:pPr>
            <a:r>
              <a:rPr lang="en-ZA" dirty="0"/>
              <a:t>Gazetted Public Launch Sites (PLS) with associated infrastructure</a:t>
            </a:r>
          </a:p>
          <a:p>
            <a:pPr marL="1025521" lvl="1" indent="-514350" algn="just">
              <a:buFont typeface="+mj-lt"/>
              <a:buAutoNum type="alphaLcPeriod"/>
            </a:pPr>
            <a:r>
              <a:rPr lang="en-ZA" dirty="0"/>
              <a:t>Smaller launch sites with limited maritime infrastructure </a:t>
            </a:r>
          </a:p>
          <a:p>
            <a:pPr algn="just" defTabSz="893763"/>
            <a:r>
              <a:rPr lang="en-ZA" sz="2800" dirty="0"/>
              <a:t>No new public harbours were developed in South Africa since the development of the 12 Proclaimed Fishing Harbours (PFHs) in the 1950s and are exclusive to the Western Cape and how do we address the skewed development.</a:t>
            </a:r>
          </a:p>
          <a:p>
            <a:pPr algn="just" defTabSz="893763"/>
            <a:r>
              <a:rPr lang="en-ZA" sz="2800" dirty="0"/>
              <a:t>Only the PFHs have Spatial and Economic Development Frameworks (SEDFs) where other harbours in the Northern Cape, Eastern Cape and KwaZulu Natal only have basic research completed.</a:t>
            </a:r>
          </a:p>
        </p:txBody>
      </p:sp>
    </p:spTree>
    <p:extLst>
      <p:ext uri="{BB962C8B-B14F-4D97-AF65-F5344CB8AC3E}">
        <p14:creationId xmlns:p14="http://schemas.microsoft.com/office/powerpoint/2010/main" val="2079358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524001"/>
            <a:ext cx="11125202" cy="4602164"/>
          </a:xfrm>
        </p:spPr>
        <p:txBody>
          <a:bodyPr>
            <a:normAutofit fontScale="92500" lnSpcReduction="20000"/>
          </a:bodyPr>
          <a:lstStyle/>
          <a:p>
            <a:pPr algn="just"/>
            <a:r>
              <a:rPr lang="en-GB" dirty="0"/>
              <a:t>The PMO: Small Harbours Development Unit (SHDU) completed its Operation Phakisa: Oceans Economy: Small Harbours Development Lab in 2018 where a total of fifteen (15) initiatives were developed across four (4) thematic workstreams. </a:t>
            </a:r>
            <a:endParaRPr lang="en-ZA" dirty="0"/>
          </a:p>
          <a:p>
            <a:pPr algn="just"/>
            <a:r>
              <a:rPr lang="en-GB" dirty="0"/>
              <a:t>The SHDU is further responsible for the implementation of ‘SIP 21m: Small Harbours Development: National’ and has aligned its work to the Operation Phakisa workstreams:</a:t>
            </a:r>
            <a:endParaRPr lang="en-ZA" dirty="0"/>
          </a:p>
          <a:p>
            <a:pPr lvl="1" algn="just"/>
            <a:r>
              <a:rPr lang="en-US" dirty="0"/>
              <a:t>Phase A: Harbour Precinct Revitalization (Workstream 2: Operation Phakisa) – </a:t>
            </a:r>
            <a:r>
              <a:rPr lang="en-US" i="1" dirty="0"/>
              <a:t>Completed RAMP March 2023 and completed MVAP Typologies initiatives.</a:t>
            </a:r>
            <a:endParaRPr lang="en-ZA" i="1" dirty="0"/>
          </a:p>
          <a:p>
            <a:pPr lvl="1" algn="just"/>
            <a:r>
              <a:rPr lang="en-US" dirty="0"/>
              <a:t>Phase B: Development of new harbours in the Northern Cape, Eastern Cape and KwaZulu-Natal (Workstream 1: Operation Phakisa Lab) – </a:t>
            </a:r>
            <a:r>
              <a:rPr lang="en-US" i="1" dirty="0"/>
              <a:t>Commencement of developing SEDFs for new harbours.</a:t>
            </a:r>
            <a:endParaRPr lang="en-ZA" dirty="0"/>
          </a:p>
          <a:p>
            <a:pPr marL="0" indent="0">
              <a:buNone/>
            </a:pPr>
            <a:endParaRPr lang="en-ZA" dirty="0"/>
          </a:p>
        </p:txBody>
      </p:sp>
      <p:sp>
        <p:nvSpPr>
          <p:cNvPr id="4" name="Slide Number Placeholder 3"/>
          <p:cNvSpPr>
            <a:spLocks noGrp="1"/>
          </p:cNvSpPr>
          <p:nvPr>
            <p:ph type="sldNum" sz="quarter" idx="12"/>
          </p:nvPr>
        </p:nvSpPr>
        <p:spPr/>
        <p:txBody>
          <a:bodyPr/>
          <a:lstStyle/>
          <a:p>
            <a:fld id="{6D88B901-4B89-400A-9326-FD413AFBC764}" type="slidenum">
              <a:rPr lang="en-US" smtClean="0"/>
              <a:pPr/>
              <a:t>3</a:t>
            </a:fld>
            <a:endParaRPr lang="en-US" dirty="0"/>
          </a:p>
        </p:txBody>
      </p:sp>
      <p:sp>
        <p:nvSpPr>
          <p:cNvPr id="6" name="Title 4"/>
          <p:cNvSpPr>
            <a:spLocks noGrp="1"/>
          </p:cNvSpPr>
          <p:nvPr>
            <p:ph type="title"/>
          </p:nvPr>
        </p:nvSpPr>
        <p:spPr>
          <a:xfrm>
            <a:off x="183776" y="152400"/>
            <a:ext cx="12039600" cy="990600"/>
          </a:xfrm>
        </p:spPr>
        <p:txBody>
          <a:bodyPr>
            <a:noAutofit/>
          </a:bodyPr>
          <a:lstStyle/>
          <a:p>
            <a:pPr lvl="0"/>
            <a:r>
              <a:rPr lang="en-ZA" sz="2600" b="1" dirty="0">
                <a:solidFill>
                  <a:schemeClr val="bg1"/>
                </a:solidFill>
              </a:rPr>
              <a:t>1. BACKGROUND TO THE DEVELOPMENT OF HARBOURS IN SA</a:t>
            </a:r>
          </a:p>
        </p:txBody>
      </p:sp>
    </p:spTree>
    <p:extLst>
      <p:ext uri="{BB962C8B-B14F-4D97-AF65-F5344CB8AC3E}">
        <p14:creationId xmlns:p14="http://schemas.microsoft.com/office/powerpoint/2010/main" val="4160061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88B901-4B89-400A-9326-FD413AFBC764}" type="slidenum">
              <a:rPr lang="en-US" smtClean="0"/>
              <a:pPr/>
              <a:t>4</a:t>
            </a:fld>
            <a:endParaRPr lang="en-US" dirty="0"/>
          </a:p>
        </p:txBody>
      </p:sp>
      <p:sp>
        <p:nvSpPr>
          <p:cNvPr id="5" name="Title 4"/>
          <p:cNvSpPr>
            <a:spLocks noGrp="1"/>
          </p:cNvSpPr>
          <p:nvPr>
            <p:ph type="title"/>
          </p:nvPr>
        </p:nvSpPr>
        <p:spPr>
          <a:xfrm>
            <a:off x="183776" y="152400"/>
            <a:ext cx="12039600" cy="990600"/>
          </a:xfrm>
        </p:spPr>
        <p:txBody>
          <a:bodyPr>
            <a:noAutofit/>
          </a:bodyPr>
          <a:lstStyle/>
          <a:p>
            <a:pPr lvl="0"/>
            <a:r>
              <a:rPr lang="en-ZA" sz="2600" b="1" dirty="0">
                <a:solidFill>
                  <a:schemeClr val="bg1"/>
                </a:solidFill>
              </a:rPr>
              <a:t>2. MARINE INFRASTRUCTURE DEVELOPMENT: </a:t>
            </a:r>
            <a:br>
              <a:rPr lang="en-ZA" sz="2600" b="1" dirty="0">
                <a:solidFill>
                  <a:schemeClr val="bg1"/>
                </a:solidFill>
              </a:rPr>
            </a:br>
            <a:r>
              <a:rPr lang="en-ZA" sz="2600" b="1" dirty="0">
                <a:solidFill>
                  <a:schemeClr val="bg1"/>
                </a:solidFill>
              </a:rPr>
              <a:t>    DEVELOPMENT OF NEW HARBOURS – TIER 1 PRIORITY HARBOURS </a:t>
            </a:r>
          </a:p>
        </p:txBody>
      </p:sp>
      <p:sp>
        <p:nvSpPr>
          <p:cNvPr id="2" name="Content Placeholder 1"/>
          <p:cNvSpPr>
            <a:spLocks noGrp="1"/>
          </p:cNvSpPr>
          <p:nvPr>
            <p:ph idx="1"/>
          </p:nvPr>
        </p:nvSpPr>
        <p:spPr>
          <a:xfrm>
            <a:off x="381000" y="1339126"/>
            <a:ext cx="11430000" cy="5382355"/>
          </a:xfrm>
        </p:spPr>
        <p:txBody>
          <a:bodyPr>
            <a:normAutofit fontScale="70000" lnSpcReduction="20000"/>
          </a:bodyPr>
          <a:lstStyle/>
          <a:p>
            <a:pPr algn="just"/>
            <a:r>
              <a:rPr lang="en-US" b="1" dirty="0"/>
              <a:t>Overview:</a:t>
            </a:r>
            <a:r>
              <a:rPr lang="en-US" dirty="0"/>
              <a:t> The collaboration between the Department of Public Works and Infrastructure (DPWI) and Infrastructure South Africa (ISA) involves developing Spatial and Economic Development Frameworks (SEDFs) for new small harbours across Northern Cape, Eastern Cape, and KwaZulu-Natal. </a:t>
            </a:r>
          </a:p>
          <a:p>
            <a:pPr marL="0" indent="0" algn="just">
              <a:buNone/>
            </a:pPr>
            <a:endParaRPr lang="en-US" dirty="0"/>
          </a:p>
          <a:p>
            <a:pPr algn="just"/>
            <a:r>
              <a:rPr lang="en-US" dirty="0"/>
              <a:t>The project is divided into Tier 1 and Tier 2 harbour sites. The Tier 1 sites will go directly into the development of the SEDFs and the Tier 2 sites will first undertake a preliminary analysis of the 22 sites where 5 sites will progress to the next phase of SEDF development.</a:t>
            </a:r>
          </a:p>
          <a:p>
            <a:pPr marL="0" indent="0" algn="just">
              <a:buNone/>
            </a:pPr>
            <a:endParaRPr lang="en-US" dirty="0"/>
          </a:p>
          <a:p>
            <a:pPr algn="just"/>
            <a:r>
              <a:rPr lang="en-US" dirty="0"/>
              <a:t>The project falls within the ambit of other coastal government initiatives including the District Development Model </a:t>
            </a:r>
            <a:r>
              <a:rPr lang="en-US" b="1" dirty="0"/>
              <a:t>(DDM)</a:t>
            </a:r>
            <a:r>
              <a:rPr lang="en-US" dirty="0"/>
              <a:t>, </a:t>
            </a:r>
            <a:r>
              <a:rPr lang="en-US" b="1" dirty="0"/>
              <a:t>Operation Phakisa: Oceans Economy and </a:t>
            </a:r>
            <a:r>
              <a:rPr lang="en-US" b="1" i="1" dirty="0"/>
              <a:t>Provincial, District and Municipal Spatial Development Frameworks</a:t>
            </a:r>
            <a:r>
              <a:rPr lang="en-US" dirty="0"/>
              <a:t> ensuring alignment with provincial priorities.</a:t>
            </a:r>
            <a:endParaRPr lang="en-US" b="1" dirty="0"/>
          </a:p>
          <a:p>
            <a:pPr marL="0" indent="0" algn="just">
              <a:buNone/>
            </a:pPr>
            <a:endParaRPr lang="en-US" dirty="0"/>
          </a:p>
          <a:p>
            <a:pPr algn="just"/>
            <a:r>
              <a:rPr lang="en-US" b="1" dirty="0"/>
              <a:t>Tier 1 Harbours:</a:t>
            </a:r>
            <a:endParaRPr lang="en-US" dirty="0"/>
          </a:p>
          <a:p>
            <a:pPr marL="0" indent="0" algn="just">
              <a:buNone/>
            </a:pPr>
            <a:r>
              <a:rPr lang="en-US" b="1" dirty="0"/>
              <a:t>	Sites:</a:t>
            </a:r>
            <a:r>
              <a:rPr lang="en-US" dirty="0"/>
              <a:t> Port Nolloth, Port St Johns, and Port Shepstone.</a:t>
            </a:r>
          </a:p>
        </p:txBody>
      </p:sp>
    </p:spTree>
    <p:extLst>
      <p:ext uri="{BB962C8B-B14F-4D97-AF65-F5344CB8AC3E}">
        <p14:creationId xmlns:p14="http://schemas.microsoft.com/office/powerpoint/2010/main" val="3576040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88B901-4B89-400A-9326-FD413AFBC764}" type="slidenum">
              <a:rPr lang="en-US" smtClean="0"/>
              <a:pPr/>
              <a:t>5</a:t>
            </a:fld>
            <a:endParaRPr lang="en-US" dirty="0"/>
          </a:p>
        </p:txBody>
      </p:sp>
      <p:sp>
        <p:nvSpPr>
          <p:cNvPr id="5" name="Title 4"/>
          <p:cNvSpPr>
            <a:spLocks noGrp="1"/>
          </p:cNvSpPr>
          <p:nvPr>
            <p:ph type="title"/>
          </p:nvPr>
        </p:nvSpPr>
        <p:spPr>
          <a:xfrm>
            <a:off x="183776" y="152400"/>
            <a:ext cx="12039600" cy="990600"/>
          </a:xfrm>
        </p:spPr>
        <p:txBody>
          <a:bodyPr>
            <a:noAutofit/>
          </a:bodyPr>
          <a:lstStyle/>
          <a:p>
            <a:pPr lvl="0"/>
            <a:r>
              <a:rPr lang="en-ZA" sz="2600" b="1" dirty="0">
                <a:solidFill>
                  <a:schemeClr val="bg1"/>
                </a:solidFill>
              </a:rPr>
              <a:t>2. MARINE INFRASTRUCTURE DEVELOPMENT: </a:t>
            </a:r>
            <a:br>
              <a:rPr lang="en-ZA" sz="2600" b="1" dirty="0">
                <a:solidFill>
                  <a:schemeClr val="bg1"/>
                </a:solidFill>
              </a:rPr>
            </a:br>
            <a:r>
              <a:rPr lang="en-ZA" sz="2600" b="1" dirty="0">
                <a:solidFill>
                  <a:schemeClr val="bg1"/>
                </a:solidFill>
              </a:rPr>
              <a:t>    DEVELOPMENT OF NEW HARBOURS – TIER 1 PRIORITY HARBOURS </a:t>
            </a:r>
          </a:p>
        </p:txBody>
      </p:sp>
      <p:sp>
        <p:nvSpPr>
          <p:cNvPr id="2" name="Content Placeholder 1"/>
          <p:cNvSpPr>
            <a:spLocks noGrp="1"/>
          </p:cNvSpPr>
          <p:nvPr>
            <p:ph idx="1"/>
          </p:nvPr>
        </p:nvSpPr>
        <p:spPr>
          <a:xfrm>
            <a:off x="0" y="1247045"/>
            <a:ext cx="11722260" cy="5486401"/>
          </a:xfrm>
        </p:spPr>
        <p:txBody>
          <a:bodyPr>
            <a:normAutofit/>
          </a:bodyPr>
          <a:lstStyle/>
          <a:p>
            <a:pPr marL="0" indent="0" algn="just">
              <a:buNone/>
            </a:pPr>
            <a:r>
              <a:rPr lang="en-US" sz="2800" b="1" dirty="0"/>
              <a:t>Port </a:t>
            </a:r>
            <a:r>
              <a:rPr lang="en-US" sz="2800" b="1" dirty="0" err="1"/>
              <a:t>Nolloth</a:t>
            </a:r>
            <a:r>
              <a:rPr lang="en-US" sz="2800" b="1" dirty="0"/>
              <a:t>:</a:t>
            </a:r>
            <a:r>
              <a:rPr lang="en-US" sz="2800" dirty="0"/>
              <a:t> Bathymetric line diagram:</a:t>
            </a:r>
          </a:p>
          <a:p>
            <a:pPr marL="0" indent="0" algn="just">
              <a:buNone/>
            </a:pPr>
            <a:endParaRPr lang="en-US" dirty="0"/>
          </a:p>
        </p:txBody>
      </p:sp>
      <p:pic>
        <p:nvPicPr>
          <p:cNvPr id="6" name="Picture 5">
            <a:extLst>
              <a:ext uri="{FF2B5EF4-FFF2-40B4-BE49-F238E27FC236}">
                <a16:creationId xmlns:a16="http://schemas.microsoft.com/office/drawing/2014/main" id="{E278AD32-9D82-F793-7BD7-22023358FFF0}"/>
              </a:ext>
            </a:extLst>
          </p:cNvPr>
          <p:cNvPicPr>
            <a:picLocks noChangeAspect="1"/>
          </p:cNvPicPr>
          <p:nvPr/>
        </p:nvPicPr>
        <p:blipFill>
          <a:blip r:embed="rId3"/>
          <a:stretch>
            <a:fillRect/>
          </a:stretch>
        </p:blipFill>
        <p:spPr>
          <a:xfrm>
            <a:off x="1143000" y="1770863"/>
            <a:ext cx="9601200" cy="4934737"/>
          </a:xfrm>
          <a:prstGeom prst="rect">
            <a:avLst/>
          </a:prstGeom>
        </p:spPr>
      </p:pic>
    </p:spTree>
    <p:extLst>
      <p:ext uri="{BB962C8B-B14F-4D97-AF65-F5344CB8AC3E}">
        <p14:creationId xmlns:p14="http://schemas.microsoft.com/office/powerpoint/2010/main" val="33280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88B901-4B89-400A-9326-FD413AFBC764}" type="slidenum">
              <a:rPr lang="en-US" smtClean="0"/>
              <a:pPr/>
              <a:t>6</a:t>
            </a:fld>
            <a:endParaRPr lang="en-US" dirty="0"/>
          </a:p>
        </p:txBody>
      </p:sp>
      <p:sp>
        <p:nvSpPr>
          <p:cNvPr id="5" name="Title 4"/>
          <p:cNvSpPr>
            <a:spLocks noGrp="1"/>
          </p:cNvSpPr>
          <p:nvPr>
            <p:ph type="title"/>
          </p:nvPr>
        </p:nvSpPr>
        <p:spPr>
          <a:xfrm>
            <a:off x="183776" y="152400"/>
            <a:ext cx="12039600" cy="990600"/>
          </a:xfrm>
        </p:spPr>
        <p:txBody>
          <a:bodyPr>
            <a:noAutofit/>
          </a:bodyPr>
          <a:lstStyle/>
          <a:p>
            <a:pPr lvl="0"/>
            <a:r>
              <a:rPr lang="en-ZA" sz="2600" b="1" dirty="0">
                <a:solidFill>
                  <a:schemeClr val="bg1"/>
                </a:solidFill>
              </a:rPr>
              <a:t>2. MARINE INFRASTRUCTURE DEVELOPMENT: </a:t>
            </a:r>
            <a:br>
              <a:rPr lang="en-ZA" sz="2600" b="1" dirty="0">
                <a:solidFill>
                  <a:schemeClr val="bg1"/>
                </a:solidFill>
              </a:rPr>
            </a:br>
            <a:r>
              <a:rPr lang="en-ZA" sz="2600" b="1" dirty="0">
                <a:solidFill>
                  <a:schemeClr val="bg1"/>
                </a:solidFill>
              </a:rPr>
              <a:t>    DEVELOPMENT OF NEW HARBOURS – TIER 1 PRIORITY HARBOURS </a:t>
            </a:r>
          </a:p>
        </p:txBody>
      </p:sp>
      <p:sp>
        <p:nvSpPr>
          <p:cNvPr id="2" name="Content Placeholder 1"/>
          <p:cNvSpPr>
            <a:spLocks noGrp="1"/>
          </p:cNvSpPr>
          <p:nvPr>
            <p:ph idx="1"/>
          </p:nvPr>
        </p:nvSpPr>
        <p:spPr>
          <a:xfrm>
            <a:off x="76200" y="1235080"/>
            <a:ext cx="11722260" cy="5486401"/>
          </a:xfrm>
        </p:spPr>
        <p:txBody>
          <a:bodyPr>
            <a:normAutofit fontScale="77500" lnSpcReduction="20000"/>
          </a:bodyPr>
          <a:lstStyle/>
          <a:p>
            <a:pPr algn="just"/>
            <a:r>
              <a:rPr lang="en-US" b="1" dirty="0"/>
              <a:t>Activities:</a:t>
            </a:r>
            <a:endParaRPr lang="en-US" dirty="0"/>
          </a:p>
          <a:p>
            <a:pPr lvl="1" algn="just"/>
            <a:r>
              <a:rPr lang="en-US" dirty="0"/>
              <a:t>A site visit and stakeholder engagement took place on 30 July and 16 August 2024, respectively.</a:t>
            </a:r>
          </a:p>
          <a:p>
            <a:pPr lvl="1" algn="just"/>
            <a:r>
              <a:rPr lang="en-US" dirty="0"/>
              <a:t>Desktop analysis and preliminary assessments of the site has been completed.</a:t>
            </a:r>
          </a:p>
          <a:p>
            <a:pPr lvl="1" algn="just"/>
            <a:r>
              <a:rPr lang="en-US" dirty="0"/>
              <a:t>Desktop studies to assess technical and socio-economic feasibility are still to follow.</a:t>
            </a:r>
          </a:p>
          <a:p>
            <a:pPr lvl="1" algn="just">
              <a:lnSpc>
                <a:spcPct val="120000"/>
              </a:lnSpc>
            </a:pPr>
            <a:r>
              <a:rPr lang="en-US" dirty="0"/>
              <a:t>Second round of government stakeholder engagement sessions and site visits to take place to brief local stakeholder and obtain insight of the development options.</a:t>
            </a:r>
          </a:p>
          <a:p>
            <a:pPr lvl="1" algn="just"/>
            <a:r>
              <a:rPr lang="en-US" dirty="0"/>
              <a:t>Development of spatial layouts and indicative capital cost estimates for Nolloth.</a:t>
            </a:r>
          </a:p>
          <a:p>
            <a:pPr lvl="1" algn="just"/>
            <a:r>
              <a:rPr lang="en-US" dirty="0"/>
              <a:t>The SEDF for Port Nolloth is expected to be completed by January/February 2025.</a:t>
            </a:r>
          </a:p>
          <a:p>
            <a:pPr marL="457195" lvl="1" indent="0" algn="just">
              <a:buNone/>
            </a:pPr>
            <a:endParaRPr lang="en-US" dirty="0"/>
          </a:p>
          <a:p>
            <a:pPr algn="just"/>
            <a:r>
              <a:rPr lang="en-US" b="1" dirty="0"/>
              <a:t>Progress and Way Forward:</a:t>
            </a:r>
            <a:endParaRPr lang="en-US" dirty="0"/>
          </a:p>
          <a:p>
            <a:pPr lvl="1" algn="just"/>
            <a:r>
              <a:rPr lang="en-US" dirty="0"/>
              <a:t>Completion of initial site visit and gathering of desktop and on-site data.</a:t>
            </a:r>
          </a:p>
          <a:p>
            <a:pPr lvl="1" algn="just"/>
            <a:r>
              <a:rPr lang="en-US" dirty="0"/>
              <a:t>Completion of first round of Government Stakeholder Engagement Sessions.</a:t>
            </a:r>
          </a:p>
          <a:p>
            <a:pPr lvl="1" algn="just"/>
            <a:r>
              <a:rPr lang="en-US" dirty="0"/>
              <a:t>Preliminary report on Port </a:t>
            </a:r>
            <a:r>
              <a:rPr lang="en-US" dirty="0" err="1"/>
              <a:t>Nolloth</a:t>
            </a:r>
            <a:r>
              <a:rPr lang="en-US" dirty="0"/>
              <a:t> has been completed with an options analysis being developed for further discussion.</a:t>
            </a:r>
          </a:p>
          <a:p>
            <a:pPr lvl="1" algn="just"/>
            <a:r>
              <a:rPr lang="en-US" dirty="0"/>
              <a:t>Present the options analysis at the end of October 2024 to the Northern Cape Stakeholders.</a:t>
            </a:r>
          </a:p>
          <a:p>
            <a:pPr lvl="1" algn="just"/>
            <a:r>
              <a:rPr lang="en-US" dirty="0"/>
              <a:t>Follow-up site visits scheduled for the first/second week of November 2024.</a:t>
            </a:r>
          </a:p>
          <a:p>
            <a:pPr marL="0" indent="0" algn="just">
              <a:buNone/>
            </a:pPr>
            <a:endParaRPr lang="en-US" dirty="0"/>
          </a:p>
          <a:p>
            <a:pPr marL="457195" lvl="1" indent="0" algn="just">
              <a:buNone/>
            </a:pPr>
            <a:endParaRPr lang="en-US" dirty="0"/>
          </a:p>
        </p:txBody>
      </p:sp>
    </p:spTree>
    <p:extLst>
      <p:ext uri="{BB962C8B-B14F-4D97-AF65-F5344CB8AC3E}">
        <p14:creationId xmlns:p14="http://schemas.microsoft.com/office/powerpoint/2010/main" val="921933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88B901-4B89-400A-9326-FD413AFBC764}" type="slidenum">
              <a:rPr lang="en-US" smtClean="0"/>
              <a:pPr/>
              <a:t>7</a:t>
            </a:fld>
            <a:endParaRPr lang="en-US" dirty="0"/>
          </a:p>
        </p:txBody>
      </p:sp>
      <p:sp>
        <p:nvSpPr>
          <p:cNvPr id="5" name="Title 4"/>
          <p:cNvSpPr>
            <a:spLocks noGrp="1"/>
          </p:cNvSpPr>
          <p:nvPr>
            <p:ph type="title"/>
          </p:nvPr>
        </p:nvSpPr>
        <p:spPr>
          <a:xfrm>
            <a:off x="183776" y="152400"/>
            <a:ext cx="12039600" cy="990600"/>
          </a:xfrm>
        </p:spPr>
        <p:txBody>
          <a:bodyPr>
            <a:noAutofit/>
          </a:bodyPr>
          <a:lstStyle/>
          <a:p>
            <a:pPr lvl="0"/>
            <a:r>
              <a:rPr lang="en-ZA" sz="2600" b="1" dirty="0">
                <a:solidFill>
                  <a:schemeClr val="bg1"/>
                </a:solidFill>
              </a:rPr>
              <a:t>2. MARINE INFRASTRUCTURE DEVELOPMENT: </a:t>
            </a:r>
            <a:br>
              <a:rPr lang="en-ZA" sz="2600" b="1" dirty="0">
                <a:solidFill>
                  <a:schemeClr val="bg1"/>
                </a:solidFill>
              </a:rPr>
            </a:br>
            <a:r>
              <a:rPr lang="en-ZA" sz="2600" b="1" dirty="0">
                <a:solidFill>
                  <a:schemeClr val="bg1"/>
                </a:solidFill>
              </a:rPr>
              <a:t>    DEVELOPMENT OF NEW HARBOURS – TIER 1 PRIORITY HARBOURS </a:t>
            </a:r>
          </a:p>
        </p:txBody>
      </p:sp>
      <p:sp>
        <p:nvSpPr>
          <p:cNvPr id="2" name="Content Placeholder 1"/>
          <p:cNvSpPr>
            <a:spLocks noGrp="1"/>
          </p:cNvSpPr>
          <p:nvPr>
            <p:ph idx="1"/>
          </p:nvPr>
        </p:nvSpPr>
        <p:spPr>
          <a:xfrm>
            <a:off x="0" y="1247045"/>
            <a:ext cx="11722260" cy="5486401"/>
          </a:xfrm>
        </p:spPr>
        <p:txBody>
          <a:bodyPr>
            <a:normAutofit/>
          </a:bodyPr>
          <a:lstStyle/>
          <a:p>
            <a:pPr algn="just"/>
            <a:r>
              <a:rPr lang="en-US" b="1" dirty="0"/>
              <a:t>Identified site for Port </a:t>
            </a:r>
            <a:r>
              <a:rPr lang="en-US" b="1" dirty="0" err="1"/>
              <a:t>Nolloth</a:t>
            </a:r>
            <a:r>
              <a:rPr lang="en-US" b="1" dirty="0"/>
              <a:t> Harbour (Phased Approach):</a:t>
            </a:r>
            <a:endParaRPr lang="en-US" dirty="0"/>
          </a:p>
          <a:p>
            <a:pPr marL="457195" lvl="1" indent="0" algn="just">
              <a:buNone/>
            </a:pPr>
            <a:endParaRPr lang="en-US" dirty="0"/>
          </a:p>
          <a:p>
            <a:pPr marL="0" indent="0" algn="just">
              <a:buNone/>
            </a:pPr>
            <a:endParaRPr lang="en-US" dirty="0"/>
          </a:p>
          <a:p>
            <a:pPr marL="457195" lvl="1" indent="0" algn="just">
              <a:buNone/>
            </a:pPr>
            <a:endParaRPr lang="en-US" dirty="0"/>
          </a:p>
        </p:txBody>
      </p:sp>
      <p:pic>
        <p:nvPicPr>
          <p:cNvPr id="6" name="Picture 5">
            <a:extLst>
              <a:ext uri="{FF2B5EF4-FFF2-40B4-BE49-F238E27FC236}">
                <a16:creationId xmlns:a16="http://schemas.microsoft.com/office/drawing/2014/main" id="{34572735-46E1-2535-1868-1A32008EFA59}"/>
              </a:ext>
            </a:extLst>
          </p:cNvPr>
          <p:cNvPicPr>
            <a:picLocks noChangeAspect="1"/>
          </p:cNvPicPr>
          <p:nvPr/>
        </p:nvPicPr>
        <p:blipFill>
          <a:blip r:embed="rId3"/>
          <a:stretch>
            <a:fillRect/>
          </a:stretch>
        </p:blipFill>
        <p:spPr>
          <a:xfrm>
            <a:off x="1012654" y="1769824"/>
            <a:ext cx="9045746" cy="5067668"/>
          </a:xfrm>
          <a:prstGeom prst="rect">
            <a:avLst/>
          </a:prstGeom>
        </p:spPr>
      </p:pic>
    </p:spTree>
    <p:extLst>
      <p:ext uri="{BB962C8B-B14F-4D97-AF65-F5344CB8AC3E}">
        <p14:creationId xmlns:p14="http://schemas.microsoft.com/office/powerpoint/2010/main" val="1873900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88B901-4B89-400A-9326-FD413AFBC764}" type="slidenum">
              <a:rPr lang="en-US" smtClean="0"/>
              <a:pPr/>
              <a:t>8</a:t>
            </a:fld>
            <a:endParaRPr lang="en-US" dirty="0"/>
          </a:p>
        </p:txBody>
      </p:sp>
      <p:sp>
        <p:nvSpPr>
          <p:cNvPr id="5" name="Title 4"/>
          <p:cNvSpPr>
            <a:spLocks noGrp="1"/>
          </p:cNvSpPr>
          <p:nvPr>
            <p:ph type="title"/>
          </p:nvPr>
        </p:nvSpPr>
        <p:spPr>
          <a:xfrm>
            <a:off x="183776" y="152400"/>
            <a:ext cx="12039600" cy="990600"/>
          </a:xfrm>
        </p:spPr>
        <p:txBody>
          <a:bodyPr>
            <a:noAutofit/>
          </a:bodyPr>
          <a:lstStyle/>
          <a:p>
            <a:pPr lvl="0"/>
            <a:r>
              <a:rPr lang="en-ZA" sz="2600" b="1" dirty="0">
                <a:solidFill>
                  <a:schemeClr val="bg1"/>
                </a:solidFill>
              </a:rPr>
              <a:t>2. MARINE INFRASTRUCTURE DEVELOPMENT: </a:t>
            </a:r>
            <a:br>
              <a:rPr lang="en-ZA" sz="2600" b="1" dirty="0">
                <a:solidFill>
                  <a:schemeClr val="bg1"/>
                </a:solidFill>
              </a:rPr>
            </a:br>
            <a:r>
              <a:rPr lang="en-ZA" sz="2600" b="1" dirty="0">
                <a:solidFill>
                  <a:schemeClr val="bg1"/>
                </a:solidFill>
              </a:rPr>
              <a:t>    DEVELOPMENT OF NEW HARBOURS: TIER 1 AND 2 PROJECT PLAN </a:t>
            </a:r>
          </a:p>
        </p:txBody>
      </p:sp>
      <p:sp>
        <p:nvSpPr>
          <p:cNvPr id="8" name="Content Placeholder 6"/>
          <p:cNvSpPr>
            <a:spLocks noGrp="1"/>
          </p:cNvSpPr>
          <p:nvPr>
            <p:ph idx="4294967295"/>
          </p:nvPr>
        </p:nvSpPr>
        <p:spPr>
          <a:xfrm>
            <a:off x="305824" y="1303240"/>
            <a:ext cx="11256579" cy="473269"/>
          </a:xfrm>
          <a:prstGeom prst="rect">
            <a:avLst/>
          </a:prstGeom>
        </p:spPr>
        <p:txBody>
          <a:bodyPr>
            <a:noAutofit/>
          </a:bodyPr>
          <a:lstStyle/>
          <a:p>
            <a:pPr marL="45720" indent="0" algn="just">
              <a:buNone/>
            </a:pPr>
            <a:r>
              <a:rPr lang="en-ZA" sz="2800" b="1" dirty="0"/>
              <a:t>SMALL HARBOURS PROJECT PLAN FOR SEDFS IN THE NC, EC AND KZN:</a:t>
            </a:r>
          </a:p>
        </p:txBody>
      </p:sp>
      <p:pic>
        <p:nvPicPr>
          <p:cNvPr id="9" name="Picture 8">
            <a:extLst>
              <a:ext uri="{FF2B5EF4-FFF2-40B4-BE49-F238E27FC236}">
                <a16:creationId xmlns:a16="http://schemas.microsoft.com/office/drawing/2014/main" id="{6A75CE3C-9957-301D-6EDD-B7E5013AC730}"/>
              </a:ext>
            </a:extLst>
          </p:cNvPr>
          <p:cNvPicPr>
            <a:picLocks noChangeAspect="1"/>
          </p:cNvPicPr>
          <p:nvPr/>
        </p:nvPicPr>
        <p:blipFill>
          <a:blip r:embed="rId3"/>
          <a:stretch>
            <a:fillRect/>
          </a:stretch>
        </p:blipFill>
        <p:spPr>
          <a:xfrm>
            <a:off x="183776" y="1918164"/>
            <a:ext cx="11832615" cy="4558836"/>
          </a:xfrm>
          <a:prstGeom prst="rect">
            <a:avLst/>
          </a:prstGeom>
        </p:spPr>
      </p:pic>
    </p:spTree>
    <p:extLst>
      <p:ext uri="{BB962C8B-B14F-4D97-AF65-F5344CB8AC3E}">
        <p14:creationId xmlns:p14="http://schemas.microsoft.com/office/powerpoint/2010/main" val="3787625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88B901-4B89-400A-9326-FD413AFBC764}" type="slidenum">
              <a:rPr lang="en-US" smtClean="0"/>
              <a:pPr/>
              <a:t>9</a:t>
            </a:fld>
            <a:endParaRPr lang="en-US" dirty="0"/>
          </a:p>
        </p:txBody>
      </p:sp>
      <p:sp>
        <p:nvSpPr>
          <p:cNvPr id="5" name="Title 4"/>
          <p:cNvSpPr>
            <a:spLocks noGrp="1"/>
          </p:cNvSpPr>
          <p:nvPr>
            <p:ph type="title"/>
          </p:nvPr>
        </p:nvSpPr>
        <p:spPr>
          <a:xfrm>
            <a:off x="183776" y="152400"/>
            <a:ext cx="12039600" cy="990600"/>
          </a:xfrm>
        </p:spPr>
        <p:txBody>
          <a:bodyPr>
            <a:noAutofit/>
          </a:bodyPr>
          <a:lstStyle/>
          <a:p>
            <a:pPr lvl="0"/>
            <a:r>
              <a:rPr lang="en-ZA" sz="2600" b="1" dirty="0">
                <a:solidFill>
                  <a:schemeClr val="bg1"/>
                </a:solidFill>
              </a:rPr>
              <a:t>2. MARINE INFRASTRUCTURE DEVELOPMENT: </a:t>
            </a:r>
            <a:br>
              <a:rPr lang="en-ZA" sz="2600" b="1" dirty="0">
                <a:solidFill>
                  <a:schemeClr val="bg1"/>
                </a:solidFill>
              </a:rPr>
            </a:br>
            <a:r>
              <a:rPr lang="en-ZA" sz="2600" b="1" dirty="0">
                <a:solidFill>
                  <a:schemeClr val="bg1"/>
                </a:solidFill>
              </a:rPr>
              <a:t>    DEVELOPMENT OF NEW HARBOURS – TIER 2 HARBOURS</a:t>
            </a:r>
          </a:p>
        </p:txBody>
      </p:sp>
      <p:sp>
        <p:nvSpPr>
          <p:cNvPr id="2" name="Content Placeholder 1"/>
          <p:cNvSpPr>
            <a:spLocks noGrp="1"/>
          </p:cNvSpPr>
          <p:nvPr>
            <p:ph idx="1"/>
          </p:nvPr>
        </p:nvSpPr>
        <p:spPr>
          <a:xfrm>
            <a:off x="342446" y="1290961"/>
            <a:ext cx="11722260" cy="5410200"/>
          </a:xfrm>
        </p:spPr>
        <p:txBody>
          <a:bodyPr>
            <a:normAutofit fontScale="85000" lnSpcReduction="10000"/>
          </a:bodyPr>
          <a:lstStyle/>
          <a:p>
            <a:pPr marL="0" indent="0" algn="just">
              <a:buNone/>
            </a:pPr>
            <a:r>
              <a:rPr lang="en-US" sz="2900" b="1" dirty="0"/>
              <a:t>Tier 2 Harbours:</a:t>
            </a:r>
            <a:endParaRPr lang="en-US" sz="2900" dirty="0"/>
          </a:p>
          <a:p>
            <a:pPr marL="0" indent="0" algn="just">
              <a:buNone/>
            </a:pPr>
            <a:r>
              <a:rPr lang="en-US" sz="2900" b="1" dirty="0"/>
              <a:t>        Scope:</a:t>
            </a:r>
            <a:r>
              <a:rPr lang="en-US" sz="2900" dirty="0"/>
              <a:t> Assessment of 22 additional sites in the NC, EC and KZN to identify the 		         potential for small harbour developments or infrastructure upgrades.</a:t>
            </a:r>
          </a:p>
          <a:p>
            <a:pPr marL="0" indent="0" algn="just">
              <a:buNone/>
            </a:pPr>
            <a:r>
              <a:rPr lang="en-US" sz="2900" b="1" dirty="0"/>
              <a:t>        Phases:</a:t>
            </a:r>
            <a:endParaRPr lang="en-US" sz="2900" dirty="0"/>
          </a:p>
          <a:p>
            <a:pPr lvl="1" algn="just"/>
            <a:r>
              <a:rPr lang="en-US" sz="2600" b="1" dirty="0"/>
              <a:t>Preliminary Assessment:</a:t>
            </a:r>
            <a:r>
              <a:rPr lang="en-US" sz="2600" dirty="0"/>
              <a:t> Evaluates physical attributes, socio-economic potential, and other key factors.</a:t>
            </a:r>
          </a:p>
          <a:p>
            <a:pPr lvl="1" algn="just"/>
            <a:r>
              <a:rPr lang="en-US" sz="2600" b="1" dirty="0"/>
              <a:t>Concept Development:</a:t>
            </a:r>
            <a:r>
              <a:rPr lang="en-US" sz="2600" dirty="0"/>
              <a:t> In-depth planning for selected sites, leading to the development of SEDFs.</a:t>
            </a:r>
          </a:p>
          <a:p>
            <a:pPr marL="457195" lvl="1" indent="0" algn="just">
              <a:buNone/>
            </a:pPr>
            <a:endParaRPr lang="en-US" sz="2600" dirty="0"/>
          </a:p>
          <a:p>
            <a:pPr algn="just"/>
            <a:r>
              <a:rPr lang="en-US" sz="2900" b="1" dirty="0"/>
              <a:t>Sites Considered:</a:t>
            </a:r>
            <a:endParaRPr lang="en-US" sz="2900" dirty="0"/>
          </a:p>
          <a:p>
            <a:pPr lvl="1" algn="just"/>
            <a:r>
              <a:rPr lang="en-US" sz="2600" b="1" dirty="0"/>
              <a:t>Northern Cape:</a:t>
            </a:r>
            <a:r>
              <a:rPr lang="en-US" sz="2600" dirty="0"/>
              <a:t> </a:t>
            </a:r>
            <a:r>
              <a:rPr lang="en-US" sz="2600" dirty="0" err="1"/>
              <a:t>Kleinzee</a:t>
            </a:r>
            <a:r>
              <a:rPr lang="en-US" sz="2600" dirty="0"/>
              <a:t>, </a:t>
            </a:r>
            <a:r>
              <a:rPr lang="en-US" sz="2600" dirty="0" err="1"/>
              <a:t>Hondeklipbaai</a:t>
            </a:r>
            <a:r>
              <a:rPr lang="en-US" sz="2600" dirty="0"/>
              <a:t>.</a:t>
            </a:r>
          </a:p>
          <a:p>
            <a:pPr marL="457195" lvl="1" indent="0" algn="just">
              <a:buNone/>
            </a:pPr>
            <a:endParaRPr lang="en-US" sz="2600" dirty="0"/>
          </a:p>
          <a:p>
            <a:pPr algn="just"/>
            <a:r>
              <a:rPr lang="en-US" sz="2900" b="1" dirty="0"/>
              <a:t>Timeframe:</a:t>
            </a:r>
            <a:r>
              <a:rPr lang="en-US" sz="2900" dirty="0"/>
              <a:t> The project has a </a:t>
            </a:r>
            <a:r>
              <a:rPr lang="en-US" sz="2900" b="1" i="1" dirty="0"/>
              <a:t>duration of 12 months </a:t>
            </a:r>
            <a:r>
              <a:rPr lang="en-US" sz="2900" dirty="0"/>
              <a:t>and is expected to be </a:t>
            </a:r>
            <a:r>
              <a:rPr lang="en-US" sz="2900" b="1" i="1" dirty="0"/>
              <a:t>completed by June 2025</a:t>
            </a:r>
            <a:r>
              <a:rPr lang="en-US" sz="2900" dirty="0"/>
              <a:t>.</a:t>
            </a:r>
          </a:p>
          <a:p>
            <a:pPr marL="0" indent="0">
              <a:buNone/>
            </a:pPr>
            <a:endParaRPr lang="en-ZA" sz="2800" dirty="0"/>
          </a:p>
        </p:txBody>
      </p:sp>
    </p:spTree>
    <p:extLst>
      <p:ext uri="{BB962C8B-B14F-4D97-AF65-F5344CB8AC3E}">
        <p14:creationId xmlns:p14="http://schemas.microsoft.com/office/powerpoint/2010/main" val="3978553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CDC Generic - PPT Template 1">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70C0"/>
      </a:hlink>
      <a:folHlink>
        <a:srgbClr val="0070C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DC Generic - PPT Template 1">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70C0"/>
      </a:hlink>
      <a:folHlink>
        <a:srgbClr val="0070C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DC Generic - PPT Template 1">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70C0"/>
      </a:hlink>
      <a:folHlink>
        <a:srgbClr val="0070C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DC Generic - PPT Template 1">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70C0"/>
      </a:hlink>
      <a:folHlink>
        <a:srgbClr val="0070C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DC Generic - PPT Template 1">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70C0"/>
      </a:hlink>
      <a:folHlink>
        <a:srgbClr val="0070C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DC Generic - PPT Template 1">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70C0"/>
      </a:hlink>
      <a:folHlink>
        <a:srgbClr val="0070C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CDC Generic - PPT Template 1">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70C0"/>
      </a:hlink>
      <a:folHlink>
        <a:srgbClr val="0070C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CDC Generic - PPT Template 1">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70C0"/>
      </a:hlink>
      <a:folHlink>
        <a:srgbClr val="0070C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CDC Generic - PPT Template 1">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70C0"/>
      </a:hlink>
      <a:folHlink>
        <a:srgbClr val="0070C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14837</TotalTime>
  <Words>1595</Words>
  <Application>Microsoft Office PowerPoint</Application>
  <PresentationFormat>Widescreen</PresentationFormat>
  <Paragraphs>149</Paragraphs>
  <Slides>18</Slides>
  <Notes>17</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18</vt:i4>
      </vt:variant>
    </vt:vector>
  </HeadingPairs>
  <TitlesOfParts>
    <vt:vector size="32" baseType="lpstr">
      <vt:lpstr>Arial</vt:lpstr>
      <vt:lpstr>Calibri</vt:lpstr>
      <vt:lpstr>Gill Snas</vt:lpstr>
      <vt:lpstr>Times New Roman</vt:lpstr>
      <vt:lpstr>Office Theme</vt:lpstr>
      <vt:lpstr>2_CDC Generic - PPT Template 1</vt:lpstr>
      <vt:lpstr>3_CDC Generic - PPT Template 1</vt:lpstr>
      <vt:lpstr>4_CDC Generic - PPT Template 1</vt:lpstr>
      <vt:lpstr>5_CDC Generic - PPT Template 1</vt:lpstr>
      <vt:lpstr>6_CDC Generic - PPT Template 1</vt:lpstr>
      <vt:lpstr>7_CDC Generic - PPT Template 1</vt:lpstr>
      <vt:lpstr>8_CDC Generic - PPT Template 1</vt:lpstr>
      <vt:lpstr>9_CDC Generic - PPT Template 1</vt:lpstr>
      <vt:lpstr>10_CDC Generic - PPT Template 1</vt:lpstr>
      <vt:lpstr>PowerPoint Presentation</vt:lpstr>
      <vt:lpstr>1. BACKGROUND TO THE DEVELOPMENT OF HARBOURS IN SA</vt:lpstr>
      <vt:lpstr>1. BACKGROUND TO THE DEVELOPMENT OF HARBOURS IN SA</vt:lpstr>
      <vt:lpstr>2. MARINE INFRASTRUCTURE DEVELOPMENT:      DEVELOPMENT OF NEW HARBOURS – TIER 1 PRIORITY HARBOURS </vt:lpstr>
      <vt:lpstr>2. MARINE INFRASTRUCTURE DEVELOPMENT:      DEVELOPMENT OF NEW HARBOURS – TIER 1 PRIORITY HARBOURS </vt:lpstr>
      <vt:lpstr>2. MARINE INFRASTRUCTURE DEVELOPMENT:      DEVELOPMENT OF NEW HARBOURS – TIER 1 PRIORITY HARBOURS </vt:lpstr>
      <vt:lpstr>2. MARINE INFRASTRUCTURE DEVELOPMENT:      DEVELOPMENT OF NEW HARBOURS – TIER 1 PRIORITY HARBOURS </vt:lpstr>
      <vt:lpstr>2. MARINE INFRASTRUCTURE DEVELOPMENT:      DEVELOPMENT OF NEW HARBOURS: TIER 1 AND 2 PROJECT PLAN </vt:lpstr>
      <vt:lpstr>2. MARINE INFRASTRUCTURE DEVELOPMENT:      DEVELOPMENT OF NEW HARBOURS – TIER 2 HARBOURS</vt:lpstr>
      <vt:lpstr>2. MARINE INFRASTRUCTURE DEVELOPMENT:      DEVELOPMENT OF NEW HARBOURS – TIER 2 HARBOURS</vt:lpstr>
      <vt:lpstr>2. MARINE INFRASTRUCTURE DEVELOPMENT:      DEVELOPMENT OF NEW HARBOURS – TIER 2 HARBOURS </vt:lpstr>
      <vt:lpstr>2. MARINE INFRASTRUCTURE DEVELOPMENT:      DEVELOPMENT OF NEW HARBOURS – TIER 2 HARBOURS </vt:lpstr>
      <vt:lpstr>2. MARINE INFRASTRUCTURE DEVELOPMENT:      DEVELOPMENT OF NEW HARBOURS – TIER 2 HARBOURS </vt:lpstr>
      <vt:lpstr>2. MARINE INFRASTRUCTURE DEVELOPMENT:      DEVELOPMENT OF NEW HARBOURS – TIER 2 HARBOURS </vt:lpstr>
      <vt:lpstr>2. MARINE INFRASTRUCTURE DEVELOPMENT:      DEVELOPMENT OF NEW HARBOURS – TIER 2 HARBOURS</vt:lpstr>
      <vt:lpstr>2. MARINE INFRASTRUCTURE DEVELOPMENT:      DEVELOPMENT OF NEW HARBOURS – TIER 2 HARBOURS</vt:lpstr>
      <vt:lpstr>3. RECOMMENDATIONS AND WAY FORWARD</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PUBLIC WORKS    PORTFOLIO COMMITTEE ON PUBLIC WEORKS PARLIAMENT OF SOUTH AFRICA  13 FEBRUARY 2013 CAPE TOWN</dc:title>
  <dc:creator>Riyaadh.Kara@dpw.gov.za</dc:creator>
  <cp:lastModifiedBy>Letlhogonolo Setlhabi</cp:lastModifiedBy>
  <cp:revision>1400</cp:revision>
  <cp:lastPrinted>2024-07-31T09:51:25Z</cp:lastPrinted>
  <dcterms:created xsi:type="dcterms:W3CDTF">2013-02-07T08:05:38Z</dcterms:created>
  <dcterms:modified xsi:type="dcterms:W3CDTF">2024-10-16T07:37:15Z</dcterms:modified>
</cp:coreProperties>
</file>